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sldIdLst>
    <p:sldId id="256" r:id="rId2"/>
    <p:sldId id="261" r:id="rId3"/>
    <p:sldId id="292" r:id="rId4"/>
    <p:sldId id="277" r:id="rId5"/>
    <p:sldId id="262" r:id="rId6"/>
    <p:sldId id="294" r:id="rId7"/>
    <p:sldId id="265" r:id="rId8"/>
    <p:sldId id="295" r:id="rId9"/>
    <p:sldId id="29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37"/>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0000" autoAdjust="0"/>
    <p:restoredTop sz="94660" autoAdjust="0"/>
  </p:normalViewPr>
  <p:slideViewPr>
    <p:cSldViewPr snapToGrid="0">
      <p:cViewPr>
        <p:scale>
          <a:sx n="81" d="100"/>
          <a:sy n="81" d="100"/>
        </p:scale>
        <p:origin x="-912" y="-36"/>
      </p:cViewPr>
      <p:guideLst>
        <p:guide orient="horz" pos="2160"/>
        <p:guide pos="3840"/>
      </p:guideLst>
    </p:cSldViewPr>
  </p:slideViewPr>
  <p:outlineViewPr>
    <p:cViewPr>
      <p:scale>
        <a:sx n="33" d="100"/>
        <a:sy n="33" d="100"/>
      </p:scale>
      <p:origin x="0" y="755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C6B4A9-1611-4792-9094-5F34BCA07E0B}"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712588-04B1-427B-82EE-E8DB90309F08}"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A54C80-263E-416B-A8E0-580EDEADCBDC}"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8/31/2023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61BEF0D-F0BB-DE4B-95CE-6DB70DBA9567}" type="datetimeFigureOut">
              <a:rPr lang="en-US" smtClean="0"/>
              <a:pPr/>
              <a:t>8/31/2023</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7F1E4F-1CFF-5643-939E-217C01CDF565}" type="slidenum">
              <a:rPr lang="en-US" smtClean="0"/>
              <a:pPr/>
              <a:t>‹#›</a:t>
            </a:fld>
            <a:endParaRPr lang="en-US" dirty="0"/>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7674" y="539262"/>
            <a:ext cx="10648817" cy="4278923"/>
          </a:xfrm>
        </p:spPr>
        <p:txBody>
          <a:bodyPr>
            <a:normAutofit fontScale="90000"/>
          </a:bodyPr>
          <a:lstStyle/>
          <a:p>
            <a:pPr algn="ct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rPr>
              <a:t/>
            </a:r>
            <a:br>
              <a:rPr lang="ro-RO" sz="3600" b="1" dirty="0" smtClean="0">
                <a:solidFill>
                  <a:schemeClr val="tx1"/>
                </a:solidFill>
              </a:rPr>
            </a:br>
            <a:r>
              <a:rPr lang="ro-RO" sz="3600" b="1" dirty="0">
                <a:solidFill>
                  <a:schemeClr val="tx1"/>
                </a:solidFill>
              </a:rPr>
              <a:t/>
            </a:r>
            <a:br>
              <a:rPr lang="ro-RO" sz="3600" b="1" dirty="0">
                <a:solidFill>
                  <a:schemeClr val="tx1"/>
                </a:solidFill>
              </a:rPr>
            </a:br>
            <a:r>
              <a:rPr lang="ro-RO" sz="3600" b="1" dirty="0" smtClean="0">
                <a:solidFill>
                  <a:schemeClr val="tx1"/>
                </a:solidFill>
                <a:latin typeface="Times New Roman" panose="02020603050405020304" pitchFamily="18" charset="0"/>
                <a:cs typeface="Times New Roman" panose="02020603050405020304" pitchFamily="18" charset="0"/>
              </a:rPr>
              <a:t>CERCUL PEDAGOGIC NR. 2 AL EDUCATOARELOR DIN ZONA REGHIN</a:t>
            </a:r>
            <a:br>
              <a:rPr lang="ro-RO" sz="3600" b="1" dirty="0" smtClean="0">
                <a:solidFill>
                  <a:schemeClr val="tx1"/>
                </a:solidFill>
                <a:latin typeface="Times New Roman" panose="02020603050405020304" pitchFamily="18" charset="0"/>
                <a:cs typeface="Times New Roman" panose="02020603050405020304" pitchFamily="18" charset="0"/>
              </a:rPr>
            </a:br>
            <a:r>
              <a:rPr lang="ro-RO" sz="3600" b="1" dirty="0">
                <a:solidFill>
                  <a:schemeClr val="tx1"/>
                </a:solidFill>
                <a:latin typeface="Times New Roman" panose="02020603050405020304" pitchFamily="18" charset="0"/>
                <a:cs typeface="Times New Roman" panose="02020603050405020304" pitchFamily="18" charset="0"/>
              </a:rPr>
              <a:t/>
            </a:r>
            <a:br>
              <a:rPr lang="ro-RO" sz="3600" b="1" dirty="0">
                <a:solidFill>
                  <a:schemeClr val="tx1"/>
                </a:solidFill>
                <a:latin typeface="Times New Roman" panose="02020603050405020304" pitchFamily="18" charset="0"/>
                <a:cs typeface="Times New Roman" panose="02020603050405020304" pitchFamily="18" charset="0"/>
              </a:rPr>
            </a:br>
            <a:r>
              <a:rPr lang="ro-RO" sz="3600" b="1" dirty="0" smtClean="0">
                <a:solidFill>
                  <a:srgbClr val="007A37"/>
                </a:solidFill>
                <a:latin typeface="Times New Roman" panose="02020603050405020304" pitchFamily="18" charset="0"/>
                <a:cs typeface="Times New Roman" panose="02020603050405020304" pitchFamily="18" charset="0"/>
              </a:rPr>
              <a:t>,,PARTENERIAT PENTRU EDUCAȚIE - SCHIMB DE BUNE PRACTICI INTERJUDEȚEAN</a:t>
            </a:r>
            <a:r>
              <a:rPr lang="en-US" sz="3600" b="1" dirty="0" smtClean="0">
                <a:solidFill>
                  <a:srgbClr val="007A37"/>
                </a:solidFill>
                <a:latin typeface="Times New Roman" panose="02020603050405020304" pitchFamily="18" charset="0"/>
                <a:cs typeface="Times New Roman" panose="02020603050405020304" pitchFamily="18" charset="0"/>
              </a:rPr>
              <a:t>”</a:t>
            </a:r>
            <a:r>
              <a:rPr lang="ro-RO" sz="3600" b="1" dirty="0" smtClean="0">
                <a:solidFill>
                  <a:srgbClr val="007A37"/>
                </a:solidFill>
                <a:latin typeface="Times New Roman" panose="02020603050405020304" pitchFamily="18" charset="0"/>
                <a:cs typeface="Times New Roman" panose="02020603050405020304" pitchFamily="18" charset="0"/>
              </a:rPr>
              <a:t/>
            </a:r>
            <a:br>
              <a:rPr lang="ro-RO" sz="3600" b="1" dirty="0" smtClean="0">
                <a:solidFill>
                  <a:srgbClr val="007A37"/>
                </a:solidFill>
                <a:latin typeface="Times New Roman" panose="02020603050405020304" pitchFamily="18" charset="0"/>
                <a:cs typeface="Times New Roman" panose="02020603050405020304" pitchFamily="18" charset="0"/>
              </a:rPr>
            </a:br>
            <a:r>
              <a:rPr lang="ro-RO" sz="3600" b="1" dirty="0">
                <a:solidFill>
                  <a:schemeClr val="tx1"/>
                </a:solidFill>
                <a:latin typeface="Times New Roman" panose="02020603050405020304" pitchFamily="18" charset="0"/>
                <a:cs typeface="Times New Roman" panose="02020603050405020304" pitchFamily="18" charset="0"/>
              </a:rPr>
              <a:t/>
            </a:r>
            <a:br>
              <a:rPr lang="ro-RO" sz="3600" b="1" dirty="0">
                <a:solidFill>
                  <a:schemeClr val="tx1"/>
                </a:solidFill>
                <a:latin typeface="Times New Roman" panose="02020603050405020304" pitchFamily="18" charset="0"/>
                <a:cs typeface="Times New Roman" panose="02020603050405020304" pitchFamily="18" charset="0"/>
              </a:rPr>
            </a:br>
            <a:r>
              <a:rPr lang="ro-RO" sz="3600" b="1" dirty="0" smtClean="0">
                <a:solidFill>
                  <a:schemeClr val="tx1"/>
                </a:solidFill>
                <a:latin typeface="Times New Roman" panose="02020603050405020304" pitchFamily="18" charset="0"/>
                <a:cs typeface="Times New Roman" panose="02020603050405020304" pitchFamily="18" charset="0"/>
              </a:rPr>
              <a:t>ORGANIZATOR:  GRĂDINIȚA CU PROGRAM </a:t>
            </a:r>
            <a:br>
              <a:rPr lang="ro-RO" sz="3600" b="1" dirty="0" smtClean="0">
                <a:solidFill>
                  <a:schemeClr val="tx1"/>
                </a:solidFill>
                <a:latin typeface="Times New Roman" panose="02020603050405020304" pitchFamily="18" charset="0"/>
                <a:cs typeface="Times New Roman" panose="02020603050405020304" pitchFamily="18" charset="0"/>
              </a:rPr>
            </a:br>
            <a:r>
              <a:rPr lang="ro-RO" sz="3600" b="1" dirty="0" smtClean="0">
                <a:solidFill>
                  <a:schemeClr val="tx1"/>
                </a:solidFill>
                <a:latin typeface="Times New Roman" panose="02020603050405020304" pitchFamily="18" charset="0"/>
                <a:cs typeface="Times New Roman" panose="02020603050405020304" pitchFamily="18" charset="0"/>
              </a:rPr>
              <a:t>PRELUNGIT NR. 2 REGHIN</a:t>
            </a: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411311" y="5023439"/>
            <a:ext cx="4352736" cy="1096899"/>
          </a:xfrm>
        </p:spPr>
        <p:txBody>
          <a:bodyPr>
            <a:normAutofit fontScale="92500" lnSpcReduction="20000"/>
          </a:bodyPr>
          <a:lstStyle/>
          <a:p>
            <a:r>
              <a:rPr lang="ro-RO" sz="2400" b="1" dirty="0" smtClean="0">
                <a:solidFill>
                  <a:srgbClr val="007A37"/>
                </a:solidFill>
                <a:latin typeface="Times New Roman" pitchFamily="18" charset="0"/>
                <a:cs typeface="Times New Roman" pitchFamily="18" charset="0"/>
              </a:rPr>
              <a:t>Educatoare: 	Alzner Sabina</a:t>
            </a:r>
          </a:p>
          <a:p>
            <a:r>
              <a:rPr lang="ro-RO" sz="2400" b="1" dirty="0" smtClean="0">
                <a:solidFill>
                  <a:srgbClr val="007A37"/>
                </a:solidFill>
                <a:latin typeface="Times New Roman" pitchFamily="18" charset="0"/>
                <a:cs typeface="Times New Roman" pitchFamily="18" charset="0"/>
              </a:rPr>
              <a:t>		Boar </a:t>
            </a:r>
            <a:r>
              <a:rPr lang="ro-RO" sz="2400" b="1" dirty="0">
                <a:solidFill>
                  <a:srgbClr val="007A37"/>
                </a:solidFill>
                <a:latin typeface="Times New Roman" pitchFamily="18" charset="0"/>
                <a:cs typeface="Times New Roman" pitchFamily="18" charset="0"/>
              </a:rPr>
              <a:t>D</a:t>
            </a:r>
            <a:r>
              <a:rPr lang="ro-RO" sz="2400" b="1" dirty="0" smtClean="0">
                <a:solidFill>
                  <a:srgbClr val="007A37"/>
                </a:solidFill>
                <a:latin typeface="Times New Roman" pitchFamily="18" charset="0"/>
                <a:cs typeface="Times New Roman" pitchFamily="18" charset="0"/>
              </a:rPr>
              <a:t>aniela</a:t>
            </a:r>
          </a:p>
          <a:p>
            <a:r>
              <a:rPr lang="ro-RO" sz="2400" b="1" dirty="0" smtClean="0">
                <a:solidFill>
                  <a:srgbClr val="007A37"/>
                </a:solidFill>
                <a:latin typeface="Times New Roman" pitchFamily="18" charset="0"/>
                <a:cs typeface="Times New Roman" pitchFamily="18" charset="0"/>
              </a:rPr>
              <a:t>		Cotoi Alexandra</a:t>
            </a:r>
            <a:endParaRPr lang="en-US" sz="2400" b="1" dirty="0">
              <a:solidFill>
                <a:srgbClr val="007A37"/>
              </a:solidFill>
              <a:latin typeface="Times New Roman" pitchFamily="18" charset="0"/>
              <a:cs typeface="Times New Roman" pitchFamily="18" charset="0"/>
            </a:endParaRPr>
          </a:p>
        </p:txBody>
      </p:sp>
      <p:sp>
        <p:nvSpPr>
          <p:cNvPr id="4" name="Subtitle 2"/>
          <p:cNvSpPr txBox="1">
            <a:spLocks/>
          </p:cNvSpPr>
          <p:nvPr/>
        </p:nvSpPr>
        <p:spPr>
          <a:xfrm>
            <a:off x="5454870" y="6147052"/>
            <a:ext cx="2618528" cy="710948"/>
          </a:xfrm>
          <a:prstGeom prst="rect">
            <a:avLst/>
          </a:prstGeom>
        </p:spPr>
        <p:txBody>
          <a:bodyPr tIns="0">
            <a:norm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ctr" defTabSz="914400"/>
            <a:r>
              <a:rPr lang="ro-RO" sz="2800" b="1" dirty="0" smtClean="0">
                <a:solidFill>
                  <a:schemeClr val="tx1"/>
                </a:solidFill>
                <a:latin typeface="Times New Roman" pitchFamily="18" charset="0"/>
                <a:cs typeface="Times New Roman" pitchFamily="18" charset="0"/>
              </a:rPr>
              <a:t>18 mai 2022</a:t>
            </a:r>
            <a:endParaRPr lang="en-US"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21040635"/>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7492" y="525112"/>
            <a:ext cx="9824411" cy="5707523"/>
          </a:xfrm>
        </p:spPr>
        <p:txBody>
          <a:bodyPr>
            <a:normAutofit fontScale="90000"/>
          </a:bodyPr>
          <a:lstStyle/>
          <a:p>
            <a:pPr algn="ct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ro-RO" sz="2400" dirty="0" smtClean="0">
                <a:solidFill>
                  <a:schemeClr val="tx1"/>
                </a:solidFill>
              </a:rPr>
              <a:t/>
            </a:r>
            <a:br>
              <a:rPr lang="ro-RO" sz="2400" dirty="0" smtClean="0">
                <a:solidFill>
                  <a:schemeClr val="tx1"/>
                </a:solidFill>
              </a:rPr>
            </a:br>
            <a:r>
              <a:rPr lang="ro-RO" sz="2400" dirty="0">
                <a:solidFill>
                  <a:schemeClr val="tx1"/>
                </a:solidFill>
              </a:rPr>
              <a:t/>
            </a:r>
            <a:br>
              <a:rPr lang="ro-RO" sz="2400" dirty="0">
                <a:solidFill>
                  <a:schemeClr val="tx1"/>
                </a:solidFill>
              </a:rPr>
            </a:br>
            <a:r>
              <a:rPr lang="ro-RO" sz="3100" b="1" dirty="0" smtClean="0">
                <a:solidFill>
                  <a:srgbClr val="007A37"/>
                </a:solidFill>
                <a:latin typeface="Times New Roman" pitchFamily="18" charset="0"/>
                <a:cs typeface="Times New Roman" pitchFamily="18" charset="0"/>
              </a:rPr>
              <a:t>SCHIMB DE EXPERIENȚĂ INTERJUDEȚEAN</a:t>
            </a:r>
            <a:r>
              <a:rPr lang="ro-RO" sz="3100" b="1" dirty="0" smtClean="0">
                <a:solidFill>
                  <a:srgbClr val="00B050"/>
                </a:solidFill>
                <a:latin typeface="Times New Roman" pitchFamily="18" charset="0"/>
                <a:cs typeface="Times New Roman" pitchFamily="18" charset="0"/>
              </a:rPr>
              <a:t/>
            </a:r>
            <a:br>
              <a:rPr lang="ro-RO" sz="3100" b="1" dirty="0" smtClean="0">
                <a:solidFill>
                  <a:srgbClr val="00B050"/>
                </a:solidFill>
                <a:latin typeface="Times New Roman" pitchFamily="18" charset="0"/>
                <a:cs typeface="Times New Roman" pitchFamily="18" charset="0"/>
              </a:rPr>
            </a:br>
            <a:r>
              <a:rPr lang="ro-RO" sz="3100" b="1" dirty="0" smtClean="0">
                <a:solidFill>
                  <a:schemeClr val="tx1"/>
                </a:solidFill>
                <a:latin typeface="Times New Roman" pitchFamily="18" charset="0"/>
                <a:cs typeface="Times New Roman" pitchFamily="18" charset="0"/>
              </a:rPr>
              <a:t> </a:t>
            </a:r>
            <a:r>
              <a:rPr lang="ro-RO" sz="3100" b="1" dirty="0">
                <a:solidFill>
                  <a:srgbClr val="C00000"/>
                </a:solidFill>
                <a:latin typeface="Times New Roman" pitchFamily="18" charset="0"/>
                <a:cs typeface="Times New Roman" pitchFamily="18" charset="0"/>
              </a:rPr>
              <a:t>,,Tradiții populare la sat și la oraș</a:t>
            </a:r>
            <a:r>
              <a:rPr lang="en-US" sz="3100" b="1" dirty="0">
                <a:solidFill>
                  <a:srgbClr val="C00000"/>
                </a:solidFill>
                <a:latin typeface="Times New Roman" pitchFamily="18" charset="0"/>
                <a:cs typeface="Times New Roman" pitchFamily="18" charset="0"/>
              </a:rPr>
              <a:t>”</a:t>
            </a:r>
            <a:r>
              <a:rPr lang="ro-RO" sz="3100" dirty="0" smtClean="0">
                <a:solidFill>
                  <a:srgbClr val="C00000"/>
                </a:solidFill>
                <a:latin typeface="Times New Roman" pitchFamily="18" charset="0"/>
                <a:cs typeface="Times New Roman" pitchFamily="18" charset="0"/>
              </a:rPr>
              <a:t/>
            </a:r>
            <a:br>
              <a:rPr lang="ro-RO" sz="3100" dirty="0" smtClean="0">
                <a:solidFill>
                  <a:srgbClr val="C00000"/>
                </a:solidFill>
                <a:latin typeface="Times New Roman" pitchFamily="18" charset="0"/>
                <a:cs typeface="Times New Roman" pitchFamily="18" charset="0"/>
              </a:rPr>
            </a:br>
            <a:r>
              <a:rPr lang="ro-RO" sz="3100" dirty="0" smtClean="0">
                <a:solidFill>
                  <a:schemeClr val="tx1"/>
                </a:solidFill>
                <a:latin typeface="Times New Roman" pitchFamily="18" charset="0"/>
                <a:cs typeface="Times New Roman" pitchFamily="18" charset="0"/>
              </a:rPr>
              <a:t/>
            </a:r>
            <a:br>
              <a:rPr lang="ro-RO" sz="3100" dirty="0" smtClean="0">
                <a:solidFill>
                  <a:schemeClr val="tx1"/>
                </a:solidFill>
                <a:latin typeface="Times New Roman" pitchFamily="18" charset="0"/>
                <a:cs typeface="Times New Roman" pitchFamily="18" charset="0"/>
              </a:rPr>
            </a:br>
            <a:r>
              <a:rPr lang="ro-RO" sz="2700" b="1" dirty="0" smtClean="0">
                <a:solidFill>
                  <a:srgbClr val="007A37"/>
                </a:solidFill>
                <a:latin typeface="Times New Roman" pitchFamily="18" charset="0"/>
                <a:cs typeface="Times New Roman" pitchFamily="18" charset="0"/>
              </a:rPr>
              <a:t>PARTENERI:</a:t>
            </a:r>
            <a:r>
              <a:rPr lang="ro-RO" sz="3100" dirty="0" smtClean="0">
                <a:solidFill>
                  <a:schemeClr val="tx1"/>
                </a:solidFill>
                <a:latin typeface="Times New Roman" pitchFamily="18" charset="0"/>
                <a:cs typeface="Times New Roman" pitchFamily="18" charset="0"/>
              </a:rPr>
              <a:t/>
            </a:r>
            <a:br>
              <a:rPr lang="ro-RO" sz="3100" dirty="0" smtClean="0">
                <a:solidFill>
                  <a:schemeClr val="tx1"/>
                </a:solidFill>
                <a:latin typeface="Times New Roman" pitchFamily="18" charset="0"/>
                <a:cs typeface="Times New Roman" pitchFamily="18" charset="0"/>
              </a:rPr>
            </a:br>
            <a:r>
              <a:rPr lang="en-US" sz="2800" dirty="0" smtClean="0">
                <a:solidFill>
                  <a:schemeClr val="tx1"/>
                </a:solidFill>
              </a:rPr>
              <a:t>●</a:t>
            </a:r>
            <a:r>
              <a:rPr lang="ro-RO" sz="2800" dirty="0" smtClean="0">
                <a:solidFill>
                  <a:schemeClr val="tx1"/>
                </a:solidFill>
              </a:rPr>
              <a:t> </a:t>
            </a:r>
            <a:r>
              <a:rPr lang="ro-RO" sz="2700" dirty="0" smtClean="0">
                <a:solidFill>
                  <a:srgbClr val="0070C0"/>
                </a:solidFill>
                <a:effectLst/>
                <a:latin typeface="Times New Roman" pitchFamily="18" charset="0"/>
                <a:cs typeface="Times New Roman" pitchFamily="18" charset="0"/>
              </a:rPr>
              <a:t>Liceul </a:t>
            </a:r>
            <a:r>
              <a:rPr lang="ro-RO" sz="2700" dirty="0">
                <a:solidFill>
                  <a:srgbClr val="0070C0"/>
                </a:solidFill>
                <a:effectLst/>
                <a:latin typeface="Times New Roman" pitchFamily="18" charset="0"/>
                <a:cs typeface="Times New Roman" pitchFamily="18" charset="0"/>
              </a:rPr>
              <a:t>Tehnologic „Liviu Rebreanu” Maieru </a:t>
            </a:r>
            <a:r>
              <a:rPr lang="ro-RO" sz="2700" dirty="0" smtClean="0">
                <a:solidFill>
                  <a:srgbClr val="0070C0"/>
                </a:solidFill>
                <a:effectLst/>
                <a:latin typeface="Times New Roman" pitchFamily="18" charset="0"/>
                <a:cs typeface="Times New Roman" pitchFamily="18" charset="0"/>
              </a:rPr>
              <a:t/>
            </a:r>
            <a:br>
              <a:rPr lang="ro-RO" sz="2700" dirty="0" smtClean="0">
                <a:solidFill>
                  <a:srgbClr val="0070C0"/>
                </a:solidFill>
                <a:effectLst/>
                <a:latin typeface="Times New Roman" pitchFamily="18" charset="0"/>
                <a:cs typeface="Times New Roman" pitchFamily="18" charset="0"/>
              </a:rPr>
            </a:br>
            <a:r>
              <a:rPr lang="ro-RO" sz="2700" dirty="0" smtClean="0">
                <a:solidFill>
                  <a:srgbClr val="0070C0"/>
                </a:solidFill>
                <a:effectLst/>
                <a:latin typeface="Times New Roman" pitchFamily="18" charset="0"/>
                <a:cs typeface="Times New Roman" pitchFamily="18" charset="0"/>
              </a:rPr>
              <a:t>– </a:t>
            </a:r>
            <a:r>
              <a:rPr lang="ro-RO" sz="2700" dirty="0">
                <a:solidFill>
                  <a:srgbClr val="0070C0"/>
                </a:solidFill>
                <a:effectLst/>
                <a:latin typeface="Times New Roman" pitchFamily="18" charset="0"/>
                <a:cs typeface="Times New Roman" pitchFamily="18" charset="0"/>
              </a:rPr>
              <a:t>Structura Grădiniţa cu Program Normal Nr. 1, Structura Grădiniţa cu Program Normal Nr. 2, Structura Grădiniţa cu Program Normal Nr. 3 Maieru, jud. </a:t>
            </a:r>
            <a:r>
              <a:rPr lang="ro-RO" sz="2700" dirty="0" err="1" smtClean="0">
                <a:solidFill>
                  <a:srgbClr val="0070C0"/>
                </a:solidFill>
                <a:effectLst/>
                <a:latin typeface="Times New Roman" pitchFamily="18" charset="0"/>
                <a:cs typeface="Times New Roman" pitchFamily="18" charset="0"/>
              </a:rPr>
              <a:t>Bistriţa</a:t>
            </a:r>
            <a:r>
              <a:rPr lang="ro-RO" sz="2700" dirty="0" smtClean="0">
                <a:solidFill>
                  <a:srgbClr val="0070C0"/>
                </a:solidFill>
                <a:effectLst/>
                <a:latin typeface="Times New Roman" pitchFamily="18" charset="0"/>
                <a:cs typeface="Times New Roman" pitchFamily="18" charset="0"/>
              </a:rPr>
              <a:t>-Năsăud</a:t>
            </a:r>
            <a:br>
              <a:rPr lang="ro-RO" sz="2700" dirty="0" smtClean="0">
                <a:solidFill>
                  <a:srgbClr val="0070C0"/>
                </a:solidFill>
                <a:effectLst/>
                <a:latin typeface="Times New Roman" pitchFamily="18" charset="0"/>
                <a:cs typeface="Times New Roman" pitchFamily="18" charset="0"/>
              </a:rPr>
            </a:br>
            <a:r>
              <a:rPr lang="en-US" sz="2700" dirty="0" smtClean="0">
                <a:solidFill>
                  <a:schemeClr val="tx1"/>
                </a:solidFill>
                <a:effectLst/>
              </a:rPr>
              <a:t>●</a:t>
            </a:r>
            <a:r>
              <a:rPr lang="ro-RO" sz="2700" dirty="0" smtClean="0">
                <a:solidFill>
                  <a:schemeClr val="tx1"/>
                </a:solidFill>
                <a:effectLst/>
              </a:rPr>
              <a:t> </a:t>
            </a:r>
            <a:r>
              <a:rPr lang="ro-RO" sz="2700" dirty="0" err="1" smtClean="0">
                <a:solidFill>
                  <a:schemeClr val="accent3">
                    <a:lumMod val="50000"/>
                  </a:schemeClr>
                </a:solidFill>
                <a:effectLst/>
                <a:latin typeface="Times New Roman" pitchFamily="18" charset="0"/>
                <a:cs typeface="Times New Roman" pitchFamily="18" charset="0"/>
              </a:rPr>
              <a:t>Grădiniţa</a:t>
            </a:r>
            <a:r>
              <a:rPr lang="ro-RO" sz="2700" dirty="0" smtClean="0">
                <a:solidFill>
                  <a:schemeClr val="accent3">
                    <a:lumMod val="50000"/>
                  </a:schemeClr>
                </a:solidFill>
                <a:effectLst/>
                <a:latin typeface="Times New Roman" pitchFamily="18" charset="0"/>
                <a:cs typeface="Times New Roman" pitchFamily="18" charset="0"/>
              </a:rPr>
              <a:t> </a:t>
            </a:r>
            <a:r>
              <a:rPr lang="ro-RO" sz="2700" dirty="0">
                <a:solidFill>
                  <a:schemeClr val="accent3">
                    <a:lumMod val="50000"/>
                  </a:schemeClr>
                </a:solidFill>
                <a:effectLst/>
                <a:latin typeface="Times New Roman" pitchFamily="18" charset="0"/>
                <a:cs typeface="Times New Roman" pitchFamily="18" charset="0"/>
              </a:rPr>
              <a:t>cu Program </a:t>
            </a:r>
            <a:r>
              <a:rPr lang="en-US" sz="2700" dirty="0" err="1">
                <a:solidFill>
                  <a:schemeClr val="accent3">
                    <a:lumMod val="50000"/>
                  </a:schemeClr>
                </a:solidFill>
                <a:effectLst/>
                <a:latin typeface="Times New Roman" pitchFamily="18" charset="0"/>
                <a:cs typeface="Times New Roman" pitchFamily="18" charset="0"/>
              </a:rPr>
              <a:t>Prelungit</a:t>
            </a:r>
            <a:r>
              <a:rPr lang="en-US" sz="2700" dirty="0">
                <a:solidFill>
                  <a:schemeClr val="accent3">
                    <a:lumMod val="50000"/>
                  </a:schemeClr>
                </a:solidFill>
                <a:effectLst/>
                <a:latin typeface="Times New Roman" pitchFamily="18" charset="0"/>
                <a:cs typeface="Times New Roman" pitchFamily="18" charset="0"/>
              </a:rPr>
              <a:t> </a:t>
            </a:r>
            <a:r>
              <a:rPr lang="en-US" sz="2700" dirty="0" err="1">
                <a:solidFill>
                  <a:schemeClr val="accent3">
                    <a:lumMod val="50000"/>
                  </a:schemeClr>
                </a:solidFill>
                <a:effectLst/>
                <a:latin typeface="Times New Roman" pitchFamily="18" charset="0"/>
                <a:cs typeface="Times New Roman" pitchFamily="18" charset="0"/>
              </a:rPr>
              <a:t>Sângeorz-Băi</a:t>
            </a:r>
            <a:r>
              <a:rPr lang="en-US" sz="2700" dirty="0">
                <a:solidFill>
                  <a:schemeClr val="accent3">
                    <a:lumMod val="50000"/>
                  </a:schemeClr>
                </a:solidFill>
                <a:effectLst/>
                <a:latin typeface="Times New Roman" pitchFamily="18" charset="0"/>
                <a:cs typeface="Times New Roman" pitchFamily="18" charset="0"/>
              </a:rPr>
              <a:t> </a:t>
            </a:r>
            <a:r>
              <a:rPr lang="ro-RO" sz="2700" dirty="0" smtClean="0">
                <a:solidFill>
                  <a:schemeClr val="accent3">
                    <a:lumMod val="50000"/>
                  </a:schemeClr>
                </a:solidFill>
                <a:effectLst/>
                <a:latin typeface="Times New Roman" pitchFamily="18" charset="0"/>
                <a:cs typeface="Times New Roman" pitchFamily="18" charset="0"/>
              </a:rPr>
              <a:t/>
            </a:r>
            <a:br>
              <a:rPr lang="ro-RO" sz="2700" dirty="0" smtClean="0">
                <a:solidFill>
                  <a:schemeClr val="accent3">
                    <a:lumMod val="50000"/>
                  </a:schemeClr>
                </a:solidFill>
                <a:effectLst/>
                <a:latin typeface="Times New Roman" pitchFamily="18" charset="0"/>
                <a:cs typeface="Times New Roman" pitchFamily="18" charset="0"/>
              </a:rPr>
            </a:br>
            <a:r>
              <a:rPr lang="en-US" sz="2700" dirty="0" smtClean="0">
                <a:solidFill>
                  <a:schemeClr val="accent3">
                    <a:lumMod val="50000"/>
                  </a:schemeClr>
                </a:solidFill>
                <a:effectLst/>
                <a:latin typeface="Times New Roman" pitchFamily="18" charset="0"/>
                <a:cs typeface="Times New Roman" pitchFamily="18" charset="0"/>
              </a:rPr>
              <a:t>- </a:t>
            </a:r>
            <a:r>
              <a:rPr lang="en-US" sz="2700" dirty="0" err="1">
                <a:solidFill>
                  <a:schemeClr val="accent3">
                    <a:lumMod val="50000"/>
                  </a:schemeClr>
                </a:solidFill>
                <a:effectLst/>
                <a:latin typeface="Times New Roman" pitchFamily="18" charset="0"/>
                <a:cs typeface="Times New Roman" pitchFamily="18" charset="0"/>
              </a:rPr>
              <a:t>Structura</a:t>
            </a:r>
            <a:r>
              <a:rPr lang="en-US" sz="2700" dirty="0">
                <a:solidFill>
                  <a:schemeClr val="accent3">
                    <a:lumMod val="50000"/>
                  </a:schemeClr>
                </a:solidFill>
                <a:effectLst/>
                <a:latin typeface="Times New Roman" pitchFamily="18" charset="0"/>
                <a:cs typeface="Times New Roman" pitchFamily="18" charset="0"/>
              </a:rPr>
              <a:t> </a:t>
            </a:r>
            <a:r>
              <a:rPr lang="ro-RO" sz="2700" dirty="0">
                <a:solidFill>
                  <a:schemeClr val="accent3">
                    <a:lumMod val="50000"/>
                  </a:schemeClr>
                </a:solidFill>
                <a:effectLst/>
                <a:latin typeface="Times New Roman" pitchFamily="18" charset="0"/>
                <a:cs typeface="Times New Roman" pitchFamily="18" charset="0"/>
              </a:rPr>
              <a:t>Grădiniţa cu Program </a:t>
            </a:r>
            <a:r>
              <a:rPr lang="en-US" sz="2700" dirty="0">
                <a:solidFill>
                  <a:schemeClr val="accent3">
                    <a:lumMod val="50000"/>
                  </a:schemeClr>
                </a:solidFill>
                <a:effectLst/>
                <a:latin typeface="Times New Roman" pitchFamily="18" charset="0"/>
                <a:cs typeface="Times New Roman" pitchFamily="18" charset="0"/>
              </a:rPr>
              <a:t>Normal Nr. 1 </a:t>
            </a:r>
            <a:r>
              <a:rPr lang="en-US" sz="2700" dirty="0" err="1" smtClean="0">
                <a:solidFill>
                  <a:schemeClr val="accent3">
                    <a:lumMod val="50000"/>
                  </a:schemeClr>
                </a:solidFill>
                <a:effectLst/>
                <a:latin typeface="Times New Roman" pitchFamily="18" charset="0"/>
                <a:cs typeface="Times New Roman" pitchFamily="18" charset="0"/>
              </a:rPr>
              <a:t>Sângeorz</a:t>
            </a:r>
            <a:r>
              <a:rPr lang="ro-RO" sz="2700" dirty="0" smtClean="0">
                <a:solidFill>
                  <a:schemeClr val="accent3">
                    <a:lumMod val="50000"/>
                  </a:schemeClr>
                </a:solidFill>
                <a:effectLst/>
                <a:latin typeface="Times New Roman" pitchFamily="18" charset="0"/>
                <a:cs typeface="Times New Roman" pitchFamily="18" charset="0"/>
              </a:rPr>
              <a:t>-</a:t>
            </a:r>
            <a:r>
              <a:rPr lang="en-US" sz="2700" dirty="0" err="1" smtClean="0">
                <a:solidFill>
                  <a:schemeClr val="accent3">
                    <a:lumMod val="50000"/>
                  </a:schemeClr>
                </a:solidFill>
                <a:effectLst/>
                <a:latin typeface="Times New Roman" pitchFamily="18" charset="0"/>
                <a:cs typeface="Times New Roman" pitchFamily="18" charset="0"/>
              </a:rPr>
              <a:t>Băi</a:t>
            </a:r>
            <a:r>
              <a:rPr lang="ro-RO" sz="2700" dirty="0">
                <a:solidFill>
                  <a:schemeClr val="accent3">
                    <a:lumMod val="50000"/>
                  </a:schemeClr>
                </a:solidFill>
                <a:effectLst/>
                <a:latin typeface="Times New Roman" pitchFamily="18" charset="0"/>
                <a:cs typeface="Times New Roman" pitchFamily="18" charset="0"/>
              </a:rPr>
              <a:t>, </a:t>
            </a:r>
            <a:r>
              <a:rPr lang="ro-RO" sz="2700" dirty="0" smtClean="0">
                <a:solidFill>
                  <a:schemeClr val="accent3">
                    <a:lumMod val="50000"/>
                  </a:schemeClr>
                </a:solidFill>
                <a:effectLst/>
                <a:latin typeface="Times New Roman" pitchFamily="18" charset="0"/>
                <a:cs typeface="Times New Roman" pitchFamily="18" charset="0"/>
              </a:rPr>
              <a:t/>
            </a:r>
            <a:br>
              <a:rPr lang="ro-RO" sz="2700" dirty="0" smtClean="0">
                <a:solidFill>
                  <a:schemeClr val="accent3">
                    <a:lumMod val="50000"/>
                  </a:schemeClr>
                </a:solidFill>
                <a:effectLst/>
                <a:latin typeface="Times New Roman" pitchFamily="18" charset="0"/>
                <a:cs typeface="Times New Roman" pitchFamily="18" charset="0"/>
              </a:rPr>
            </a:br>
            <a:r>
              <a:rPr lang="ro-RO" sz="2700" dirty="0" smtClean="0">
                <a:solidFill>
                  <a:schemeClr val="accent3">
                    <a:lumMod val="50000"/>
                  </a:schemeClr>
                </a:solidFill>
                <a:effectLst/>
                <a:latin typeface="Times New Roman" pitchFamily="18" charset="0"/>
                <a:cs typeface="Times New Roman" pitchFamily="18" charset="0"/>
              </a:rPr>
              <a:t>jud. </a:t>
            </a:r>
            <a:r>
              <a:rPr lang="ro-RO" sz="2700" dirty="0">
                <a:solidFill>
                  <a:schemeClr val="accent3">
                    <a:lumMod val="50000"/>
                  </a:schemeClr>
                </a:solidFill>
                <a:effectLst/>
                <a:latin typeface="Times New Roman" pitchFamily="18" charset="0"/>
                <a:cs typeface="Times New Roman" pitchFamily="18" charset="0"/>
              </a:rPr>
              <a:t>Bistriţa-Năsăud</a:t>
            </a:r>
            <a:r>
              <a:rPr lang="en-US" sz="2700" dirty="0">
                <a:solidFill>
                  <a:schemeClr val="accent3">
                    <a:lumMod val="50000"/>
                  </a:schemeClr>
                </a:solidFill>
                <a:effectLst/>
                <a:latin typeface="Times New Roman" pitchFamily="18" charset="0"/>
                <a:cs typeface="Times New Roman" pitchFamily="18" charset="0"/>
              </a:rPr>
              <a:t/>
            </a:r>
            <a:br>
              <a:rPr lang="en-US" sz="2700" dirty="0">
                <a:solidFill>
                  <a:schemeClr val="accent3">
                    <a:lumMod val="50000"/>
                  </a:schemeClr>
                </a:solidFill>
                <a:effectLst/>
                <a:latin typeface="Times New Roman" pitchFamily="18" charset="0"/>
                <a:cs typeface="Times New Roman" pitchFamily="18" charset="0"/>
              </a:rPr>
            </a:br>
            <a:r>
              <a:rPr lang="en-US" sz="2700" dirty="0" smtClean="0">
                <a:solidFill>
                  <a:schemeClr val="tx1"/>
                </a:solidFill>
                <a:effectLst/>
              </a:rPr>
              <a:t>●</a:t>
            </a:r>
            <a:r>
              <a:rPr lang="ro-RO" sz="2700" dirty="0" smtClean="0">
                <a:solidFill>
                  <a:schemeClr val="tx1"/>
                </a:solidFill>
                <a:effectLst/>
              </a:rPr>
              <a:t> </a:t>
            </a:r>
            <a:r>
              <a:rPr lang="ro-RO" sz="2700" dirty="0" smtClean="0">
                <a:solidFill>
                  <a:srgbClr val="C00000"/>
                </a:solidFill>
                <a:effectLst/>
                <a:latin typeface="Times New Roman" pitchFamily="18" charset="0"/>
                <a:cs typeface="Times New Roman" pitchFamily="18" charset="0"/>
              </a:rPr>
              <a:t>Grădinița </a:t>
            </a:r>
            <a:r>
              <a:rPr lang="ro-RO" sz="2700" dirty="0">
                <a:solidFill>
                  <a:srgbClr val="C00000"/>
                </a:solidFill>
                <a:effectLst/>
                <a:latin typeface="Times New Roman" pitchFamily="18" charset="0"/>
                <a:cs typeface="Times New Roman" pitchFamily="18" charset="0"/>
              </a:rPr>
              <a:t>cu Program Prelungit Nr. 4 Reghin </a:t>
            </a:r>
            <a:r>
              <a:rPr lang="ro-RO" sz="2700" dirty="0" smtClean="0">
                <a:solidFill>
                  <a:srgbClr val="C00000"/>
                </a:solidFill>
                <a:effectLst/>
                <a:latin typeface="Times New Roman" pitchFamily="18" charset="0"/>
                <a:cs typeface="Times New Roman" pitchFamily="18" charset="0"/>
              </a:rPr>
              <a:t/>
            </a:r>
            <a:br>
              <a:rPr lang="ro-RO" sz="2700" dirty="0" smtClean="0">
                <a:solidFill>
                  <a:srgbClr val="C00000"/>
                </a:solidFill>
                <a:effectLst/>
                <a:latin typeface="Times New Roman" pitchFamily="18" charset="0"/>
                <a:cs typeface="Times New Roman" pitchFamily="18" charset="0"/>
              </a:rPr>
            </a:br>
            <a:r>
              <a:rPr lang="ro-RO" sz="2700" dirty="0" smtClean="0">
                <a:solidFill>
                  <a:srgbClr val="C00000"/>
                </a:solidFill>
                <a:effectLst/>
                <a:latin typeface="Times New Roman" pitchFamily="18" charset="0"/>
                <a:cs typeface="Times New Roman" pitchFamily="18" charset="0"/>
              </a:rPr>
              <a:t>- </a:t>
            </a:r>
            <a:r>
              <a:rPr lang="ro-RO" sz="2700" dirty="0">
                <a:solidFill>
                  <a:srgbClr val="C00000"/>
                </a:solidFill>
                <a:effectLst/>
                <a:latin typeface="Times New Roman" pitchFamily="18" charset="0"/>
                <a:cs typeface="Times New Roman" pitchFamily="18" charset="0"/>
              </a:rPr>
              <a:t>Structura Grădiniţa cu Program Prelungit Nr. 2 Reghin, </a:t>
            </a:r>
            <a:r>
              <a:rPr lang="ro-RO" sz="2700" dirty="0" smtClean="0">
                <a:solidFill>
                  <a:srgbClr val="C00000"/>
                </a:solidFill>
                <a:effectLst/>
                <a:latin typeface="Times New Roman" pitchFamily="18" charset="0"/>
                <a:cs typeface="Times New Roman" pitchFamily="18" charset="0"/>
              </a:rPr>
              <a:t/>
            </a:r>
            <a:br>
              <a:rPr lang="ro-RO" sz="2700" dirty="0" smtClean="0">
                <a:solidFill>
                  <a:srgbClr val="C00000"/>
                </a:solidFill>
                <a:effectLst/>
                <a:latin typeface="Times New Roman" pitchFamily="18" charset="0"/>
                <a:cs typeface="Times New Roman" pitchFamily="18" charset="0"/>
              </a:rPr>
            </a:br>
            <a:r>
              <a:rPr lang="ro-RO" sz="2700" dirty="0" smtClean="0">
                <a:solidFill>
                  <a:srgbClr val="C00000"/>
                </a:solidFill>
                <a:effectLst/>
                <a:latin typeface="Times New Roman" pitchFamily="18" charset="0"/>
                <a:cs typeface="Times New Roman" pitchFamily="18" charset="0"/>
              </a:rPr>
              <a:t>jud</a:t>
            </a:r>
            <a:r>
              <a:rPr lang="ro-RO" sz="2700" dirty="0">
                <a:solidFill>
                  <a:srgbClr val="C00000"/>
                </a:solidFill>
                <a:effectLst/>
                <a:latin typeface="Times New Roman" pitchFamily="18" charset="0"/>
                <a:cs typeface="Times New Roman" pitchFamily="18" charset="0"/>
              </a:rPr>
              <a:t>. </a:t>
            </a:r>
            <a:r>
              <a:rPr lang="ro-RO" sz="2700" dirty="0" smtClean="0">
                <a:solidFill>
                  <a:srgbClr val="C00000"/>
                </a:solidFill>
                <a:effectLst/>
                <a:latin typeface="Times New Roman" pitchFamily="18" charset="0"/>
                <a:cs typeface="Times New Roman" pitchFamily="18" charset="0"/>
              </a:rPr>
              <a:t>Mureș</a:t>
            </a:r>
            <a:br>
              <a:rPr lang="ro-RO" sz="2700" dirty="0" smtClean="0">
                <a:solidFill>
                  <a:srgbClr val="C00000"/>
                </a:solidFill>
                <a:effectLst/>
                <a:latin typeface="Times New Roman" pitchFamily="18" charset="0"/>
                <a:cs typeface="Times New Roman" pitchFamily="18" charset="0"/>
              </a:rPr>
            </a:br>
            <a:r>
              <a:rPr lang="en-US" sz="2700" b="1" dirty="0" smtClean="0">
                <a:solidFill>
                  <a:schemeClr val="tx1"/>
                </a:solidFill>
                <a:effectLst/>
                <a:latin typeface="Times New Roman" pitchFamily="18" charset="0"/>
                <a:cs typeface="Times New Roman" pitchFamily="18" charset="0"/>
              </a:rPr>
              <a:t/>
            </a:r>
            <a:br>
              <a:rPr lang="en-US" sz="2700" b="1" dirty="0" smtClean="0">
                <a:solidFill>
                  <a:schemeClr val="tx1"/>
                </a:solidFill>
                <a:effectLst/>
                <a:latin typeface="Times New Roman" pitchFamily="18" charset="0"/>
                <a:cs typeface="Times New Roman" pitchFamily="18" charset="0"/>
              </a:rPr>
            </a:br>
            <a:r>
              <a:rPr lang="ro-RO" sz="3100" dirty="0" smtClean="0">
                <a:solidFill>
                  <a:srgbClr val="007A37"/>
                </a:solidFill>
                <a:latin typeface="Times New Roman" pitchFamily="18" charset="0"/>
                <a:cs typeface="Times New Roman" pitchFamily="18" charset="0"/>
              </a:rPr>
              <a:t> </a:t>
            </a:r>
            <a:r>
              <a:rPr lang="ro-RO" sz="2700" b="1" dirty="0" smtClean="0">
                <a:solidFill>
                  <a:srgbClr val="007A37"/>
                </a:solidFill>
                <a:latin typeface="Times New Roman" pitchFamily="18" charset="0"/>
                <a:cs typeface="Times New Roman" pitchFamily="18" charset="0"/>
              </a:rPr>
              <a:t>anul școlar 2018-2019</a:t>
            </a:r>
            <a:r>
              <a:rPr lang="en-US" sz="2700" b="1" dirty="0" smtClean="0">
                <a:latin typeface="Times New Roman" pitchFamily="18" charset="0"/>
                <a:cs typeface="Times New Roman" pitchFamily="18" charset="0"/>
              </a:rPr>
              <a:t/>
            </a:r>
            <a:br>
              <a:rPr lang="en-US" sz="2700" b="1" dirty="0" smtClean="0">
                <a:latin typeface="Times New Roman" pitchFamily="18" charset="0"/>
                <a:cs typeface="Times New Roman" pitchFamily="18" charset="0"/>
              </a:rPr>
            </a:br>
            <a:r>
              <a:rPr lang="it-IT" sz="31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2400" b="1" dirty="0" smtClean="0">
                <a:solidFill>
                  <a:schemeClr val="tx1"/>
                </a:solidFill>
              </a:rPr>
              <a:t/>
            </a:r>
            <a:br>
              <a:rPr lang="en-US" sz="2400" b="1" dirty="0" smtClean="0">
                <a:solidFill>
                  <a:schemeClr val="tx1"/>
                </a:solidFill>
              </a:rPr>
            </a:br>
            <a:endParaRPr lang="en-US" sz="2400" b="1" dirty="0"/>
          </a:p>
        </p:txBody>
      </p:sp>
    </p:spTree>
    <p:extLst>
      <p:ext uri="{BB962C8B-B14F-4D97-AF65-F5344CB8AC3E}">
        <p14:creationId xmlns:p14="http://schemas.microsoft.com/office/powerpoint/2010/main" val="24680333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0044" y="1150477"/>
            <a:ext cx="9824411" cy="5707523"/>
          </a:xfrm>
        </p:spPr>
        <p:txBody>
          <a:bodyPr>
            <a:normAutofit fontScale="90000"/>
          </a:bodyPr>
          <a:lstStyle/>
          <a:p>
            <a:pPr>
              <a:lnSpc>
                <a:spcPct val="115000"/>
              </a:lnSpc>
              <a:spcAft>
                <a:spcPts val="1000"/>
              </a:spcAft>
            </a:pP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r>
            <a:br>
              <a:rPr lang="ro-RO" sz="2200" dirty="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br>
            <a:r>
              <a:rPr lang="ro-RO" sz="2200" dirty="0" smtClean="0">
                <a:solidFill>
                  <a:srgbClr val="4F271C">
                    <a:satMod val="130000"/>
                  </a:srgbClr>
                </a:solidFill>
                <a:effectLst/>
                <a:latin typeface="Calibri" panose="020F0502020204030204" pitchFamily="34" charset="0"/>
                <a:ea typeface="Calibri" panose="020F0502020204030204" pitchFamily="34" charset="0"/>
                <a:cs typeface="Times New Roman" panose="02020603050405020304" pitchFamily="18" charset="0"/>
              </a:rPr>
              <a:t>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Primul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an a fost anul tradițiilor. Era prin 2018, când sărbătoream Centenarul Marii Uniri. Toată lumea vorbea despre acest an ca fiind un an istoric pentru toți românii, iar noi am vrut să marcăm propria noastră pagină în cartea educației prin primul nostru schimb de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experiență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„Tradiții populare la sat și la oraș”.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Vorbim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aici despre județul Bistrița-Năsăud, un colț de țară în care indiferent de zona județului la care te referi, e imposibil să nu găsești ceva specific, și vorbim despre județul Mureș, multietnic, multicultural, care are tradiții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prețioase</a:t>
            </a:r>
            <a: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br>
            <a:r>
              <a:rPr lang="ro-RO" sz="2200" dirty="0" smtClean="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Și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am reușit. Am reușit să realizăm o serie de activități prin care să îi aducem mai aproape pe preșcolari de tot ceea ce înseamnă tradiții. Fiecare dintre parteneri a gândit și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 realizat </a:t>
            </a:r>
            <a:r>
              <a:rPr lang="ro-RO" sz="2200" dirty="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propriile activități stabilite de comun acord în cadrul calendarului comun de activități al proiectului. Apoi, cu ocazia întâlnirilor noastre, urma să schimbăm ideile și exemplele de bune practici. </a:t>
            </a:r>
            <a: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ro-RO" sz="2200" dirty="0" smtClean="0">
                <a:solidFill>
                  <a:schemeClr val="accent3">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400" dirty="0" smtClean="0">
                <a:solidFill>
                  <a:schemeClr val="tx1"/>
                </a:solidFill>
              </a:rPr>
              <a:t/>
            </a:r>
            <a:br>
              <a:rPr lang="en-US" sz="2400" dirty="0" smtClean="0">
                <a:solidFill>
                  <a:schemeClr val="tx1"/>
                </a:solidFill>
              </a:rPr>
            </a:br>
            <a:r>
              <a:rPr lang="ro-RO" sz="2400" dirty="0" smtClean="0">
                <a:solidFill>
                  <a:schemeClr val="tx1"/>
                </a:solidFill>
              </a:rPr>
              <a:t/>
            </a:r>
            <a:br>
              <a:rPr lang="ro-RO" sz="2400" dirty="0" smtClean="0">
                <a:solidFill>
                  <a:schemeClr val="tx1"/>
                </a:solidFill>
              </a:rPr>
            </a:br>
            <a:r>
              <a:rPr lang="ro-RO" sz="2400" dirty="0">
                <a:solidFill>
                  <a:schemeClr val="tx1"/>
                </a:solidFill>
              </a:rPr>
              <a:t/>
            </a:r>
            <a:br>
              <a:rPr lang="ro-RO" sz="2400" dirty="0">
                <a:solidFill>
                  <a:schemeClr val="tx1"/>
                </a:solidFill>
              </a:rPr>
            </a:br>
            <a:r>
              <a:rPr lang="en-US" sz="2700" b="1" dirty="0" smtClean="0">
                <a:solidFill>
                  <a:schemeClr val="tx1"/>
                </a:solidFill>
                <a:effectLst/>
                <a:latin typeface="Times New Roman" pitchFamily="18" charset="0"/>
                <a:cs typeface="Times New Roman" pitchFamily="18" charset="0"/>
              </a:rPr>
              <a:t/>
            </a:r>
            <a:br>
              <a:rPr lang="en-US" sz="2700" b="1" dirty="0" smtClean="0">
                <a:solidFill>
                  <a:schemeClr val="tx1"/>
                </a:solidFill>
                <a:effectLst/>
                <a:latin typeface="Times New Roman" pitchFamily="18" charset="0"/>
                <a:cs typeface="Times New Roman" pitchFamily="18" charset="0"/>
              </a:rPr>
            </a:br>
            <a:r>
              <a:rPr lang="it-IT" sz="31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en-US" sz="2400" b="1" dirty="0" smtClean="0">
                <a:solidFill>
                  <a:schemeClr val="tx1"/>
                </a:solidFill>
              </a:rPr>
              <a:t/>
            </a:r>
            <a:br>
              <a:rPr lang="en-US" sz="2400" b="1" dirty="0" smtClean="0">
                <a:solidFill>
                  <a:schemeClr val="tx1"/>
                </a:solidFill>
              </a:rPr>
            </a:br>
            <a:endParaRPr lang="en-US" sz="2400" b="1" dirty="0"/>
          </a:p>
        </p:txBody>
      </p:sp>
    </p:spTree>
    <p:extLst>
      <p:ext uri="{BB962C8B-B14F-4D97-AF65-F5344CB8AC3E}">
        <p14:creationId xmlns:p14="http://schemas.microsoft.com/office/powerpoint/2010/main" val="1068296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1246" y="381576"/>
            <a:ext cx="7232468" cy="830997"/>
          </a:xfrm>
          <a:prstGeom prst="rect">
            <a:avLst/>
          </a:prstGeom>
        </p:spPr>
        <p:txBody>
          <a:bodyPr wrap="square">
            <a:spAutoFit/>
          </a:bodyPr>
          <a:lstStyle/>
          <a:p>
            <a:pPr algn="ctr"/>
            <a:r>
              <a:rPr lang="ro-RO" sz="2400" b="1" dirty="0">
                <a:solidFill>
                  <a:srgbClr val="007A37"/>
                </a:solidFill>
                <a:effectLst>
                  <a:outerShdw blurRad="50000" dist="30000" dir="5400000" algn="tl" rotWithShape="0">
                    <a:srgbClr val="000000">
                      <a:alpha val="30000"/>
                    </a:srgbClr>
                  </a:outerShdw>
                </a:effectLst>
                <a:latin typeface="Times New Roman" pitchFamily="18" charset="0"/>
                <a:cs typeface="Times New Roman" pitchFamily="18" charset="0"/>
              </a:rPr>
              <a:t>INVITAȚIE LA </a:t>
            </a:r>
            <a:r>
              <a:rPr lang="ro-RO" sz="2400" b="1" dirty="0" smtClean="0">
                <a:solidFill>
                  <a:srgbClr val="007A37"/>
                </a:solidFill>
                <a:effectLst>
                  <a:outerShdw blurRad="50000" dist="30000" dir="5400000" algn="tl" rotWithShape="0">
                    <a:srgbClr val="000000">
                      <a:alpha val="30000"/>
                    </a:srgbClr>
                  </a:outerShdw>
                </a:effectLst>
                <a:latin typeface="Times New Roman" pitchFamily="18" charset="0"/>
                <a:cs typeface="Times New Roman" pitchFamily="18" charset="0"/>
              </a:rPr>
              <a:t>REGHIN, 1-2 februarie 2019</a:t>
            </a:r>
            <a:endParaRPr lang="ro-RO" sz="2400" b="1" dirty="0" smtClean="0">
              <a:solidFill>
                <a:srgbClr val="007A37"/>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a:p>
            <a:pPr algn="ctr"/>
            <a:r>
              <a:rPr lang="ro-RO"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t>
            </a:r>
            <a:r>
              <a:rPr lang="ro-RO" sz="2400" b="1" dirty="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Tradiții populare la sat și la oraș</a:t>
            </a:r>
            <a:r>
              <a:rPr lang="en-US"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t>
            </a:r>
            <a:endParaRPr lang="ro-RO" sz="2400" b="1" dirty="0" smtClean="0">
              <a:solidFill>
                <a:srgbClr val="C00000"/>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3" name="I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487" y="1608082"/>
            <a:ext cx="6769985" cy="4761186"/>
          </a:xfrm>
          <a:prstGeom prst="rect">
            <a:avLst/>
          </a:prstGeom>
        </p:spPr>
      </p:pic>
    </p:spTree>
    <p:extLst>
      <p:ext uri="{BB962C8B-B14F-4D97-AF65-F5344CB8AC3E}">
        <p14:creationId xmlns:p14="http://schemas.microsoft.com/office/powerpoint/2010/main" val="214250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262" y="-1"/>
            <a:ext cx="10611989" cy="924911"/>
          </a:xfrm>
        </p:spPr>
        <p:txBody>
          <a:bodyPr>
            <a:normAutofit fontScale="90000"/>
          </a:bodyPr>
          <a:lstStyle/>
          <a:p>
            <a:pPr algn="ctr"/>
            <a:r>
              <a:rPr lang="en-US" sz="2700" dirty="0">
                <a:solidFill>
                  <a:schemeClr val="tx1"/>
                </a:solidFill>
              </a:rPr>
              <a:t/>
            </a:r>
            <a:br>
              <a:rPr lang="en-US" sz="2700" dirty="0">
                <a:solidFill>
                  <a:schemeClr val="tx1"/>
                </a:solidFill>
              </a:rPr>
            </a:br>
            <a:r>
              <a:rPr lang="ro-RO" sz="2700" dirty="0" smtClean="0">
                <a:solidFill>
                  <a:schemeClr val="tx1"/>
                </a:solidFill>
              </a:rPr>
              <a:t/>
            </a:r>
            <a:br>
              <a:rPr lang="ro-RO" sz="2700" dirty="0" smtClean="0">
                <a:solidFill>
                  <a:schemeClr val="tx1"/>
                </a:solidFill>
              </a:rPr>
            </a:br>
            <a:r>
              <a:rPr lang="ro-RO" sz="2700" dirty="0">
                <a:solidFill>
                  <a:schemeClr val="tx1"/>
                </a:solidFill>
              </a:rPr>
              <a:t/>
            </a:r>
            <a:br>
              <a:rPr lang="ro-RO" sz="2700" dirty="0">
                <a:solidFill>
                  <a:schemeClr val="tx1"/>
                </a:solidFill>
              </a:rPr>
            </a:br>
            <a:r>
              <a:rPr lang="ro-RO" sz="2700" dirty="0" smtClean="0">
                <a:solidFill>
                  <a:schemeClr val="tx1"/>
                </a:solidFill>
              </a:rPr>
              <a:t/>
            </a:r>
            <a:br>
              <a:rPr lang="ro-RO" sz="2700" dirty="0" smtClean="0">
                <a:solidFill>
                  <a:schemeClr val="tx1"/>
                </a:solidFill>
              </a:rPr>
            </a:br>
            <a:r>
              <a:rPr lang="ro-RO" sz="2700" b="1" noProof="1" smtClean="0">
                <a:solidFill>
                  <a:srgbClr val="007A37"/>
                </a:solidFill>
                <a:latin typeface="Times New Roman" pitchFamily="18" charset="0"/>
                <a:cs typeface="Times New Roman" pitchFamily="18" charset="0"/>
              </a:rPr>
              <a:t>ACTIVITĂȚI </a:t>
            </a:r>
            <a:r>
              <a:rPr lang="ro-RO" sz="2700" b="1" noProof="1">
                <a:solidFill>
                  <a:srgbClr val="007A37"/>
                </a:solidFill>
                <a:latin typeface="Times New Roman" pitchFamily="18" charset="0"/>
                <a:cs typeface="Times New Roman" pitchFamily="18" charset="0"/>
              </a:rPr>
              <a:t>DIN SCHIMBUL DE EXPERIENȚĂ</a:t>
            </a:r>
            <a:br>
              <a:rPr lang="ro-RO" sz="2700" b="1" noProof="1">
                <a:solidFill>
                  <a:srgbClr val="007A37"/>
                </a:solidFill>
                <a:latin typeface="Times New Roman" pitchFamily="18" charset="0"/>
                <a:cs typeface="Times New Roman" pitchFamily="18" charset="0"/>
              </a:rPr>
            </a:br>
            <a:r>
              <a:rPr lang="ro-RO" sz="2700" b="1" noProof="1" smtClean="0">
                <a:solidFill>
                  <a:srgbClr val="C00000"/>
                </a:solidFill>
                <a:latin typeface="Times New Roman" pitchFamily="18" charset="0"/>
                <a:cs typeface="Times New Roman" pitchFamily="18" charset="0"/>
              </a:rPr>
              <a:t>1  </a:t>
            </a:r>
            <a:r>
              <a:rPr lang="ro-RO" sz="2700" b="1" noProof="1">
                <a:solidFill>
                  <a:srgbClr val="C00000"/>
                </a:solidFill>
                <a:latin typeface="Times New Roman" pitchFamily="18" charset="0"/>
                <a:cs typeface="Times New Roman" pitchFamily="18" charset="0"/>
              </a:rPr>
              <a:t>februarie 2019</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en-US" dirty="0" smtClean="0">
                <a:solidFill>
                  <a:schemeClr val="tx1"/>
                </a:solidFill>
              </a:rPr>
              <a:t/>
            </a:r>
            <a:br>
              <a:rPr lang="en-US" dirty="0" smtClean="0">
                <a:solidFill>
                  <a:schemeClr val="tx1"/>
                </a:solidFill>
              </a:rPr>
            </a:br>
            <a:endParaRPr lang="ro-RO" sz="4400" noProof="1">
              <a:solidFill>
                <a:schemeClr val="tx1"/>
              </a:solidFill>
              <a:latin typeface="+mn-lt"/>
            </a:endParaRPr>
          </a:p>
        </p:txBody>
      </p:sp>
      <p:sp>
        <p:nvSpPr>
          <p:cNvPr id="4" name="Title 1"/>
          <p:cNvSpPr txBox="1">
            <a:spLocks/>
          </p:cNvSpPr>
          <p:nvPr/>
        </p:nvSpPr>
        <p:spPr>
          <a:xfrm>
            <a:off x="1282262" y="924911"/>
            <a:ext cx="10769061" cy="225446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000" b="1" dirty="0" smtClean="0">
                <a:solidFill>
                  <a:schemeClr val="accent3">
                    <a:lumMod val="50000"/>
                  </a:schemeClr>
                </a:solidFill>
                <a:latin typeface="Times New Roman" pitchFamily="18" charset="0"/>
                <a:cs typeface="Times New Roman" pitchFamily="18" charset="0"/>
              </a:rPr>
              <a:t>Vizita partenerilor din județul Bistrița-Năsăud la Reghin</a:t>
            </a:r>
            <a:endParaRPr lang="en-US" sz="2000" b="1" dirty="0">
              <a:solidFill>
                <a:schemeClr val="accent3">
                  <a:lumMod val="50000"/>
                </a:schemeClr>
              </a:solidFill>
              <a:latin typeface="Times New Roman" pitchFamily="18" charset="0"/>
              <a:cs typeface="Times New Roman" pitchFamily="18" charset="0"/>
            </a:endParaRPr>
          </a:p>
          <a:p>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Prima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dată</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primit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vizita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fetelor</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făcut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așa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încât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fie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prezente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perioada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Festivalul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err="1">
                <a:solidFill>
                  <a:schemeClr val="accent3">
                    <a:lumMod val="50000"/>
                  </a:schemeClr>
                </a:solidFill>
                <a:latin typeface="Times New Roman" panose="02020603050405020304" pitchFamily="18" charset="0"/>
                <a:cs typeface="Times New Roman" panose="02020603050405020304" pitchFamily="18" charset="0"/>
              </a:rPr>
              <a:t>J</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udețean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Jocuri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Folclorul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copiilor</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Acest</a:t>
            </a:r>
            <a:r>
              <a:rPr lang="en-US" sz="2000" dirty="0">
                <a:solidFill>
                  <a:schemeClr val="accent3">
                    <a:lumMod val="50000"/>
                  </a:schemeClr>
                </a:solidFill>
                <a:latin typeface="Times New Roman" panose="02020603050405020304" pitchFamily="18" charset="0"/>
                <a:cs typeface="Times New Roman" panose="02020603050405020304" pitchFamily="18" charset="0"/>
              </a:rPr>
              <a:t> festival,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alături</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Concursul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a:solidFill>
                  <a:schemeClr val="accent3">
                    <a:lumMod val="50000"/>
                  </a:schemeClr>
                </a:solidFill>
                <a:latin typeface="Times New Roman" panose="02020603050405020304" pitchFamily="18" charset="0"/>
                <a:cs typeface="Times New Roman" panose="02020603050405020304" pitchFamily="18" charset="0"/>
              </a:rPr>
              <a:t>R</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egional</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Un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mărțișor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pentru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fiecare</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județul</a:t>
            </a:r>
            <a:r>
              <a:rPr lang="en-US" sz="2000" dirty="0">
                <a:solidFill>
                  <a:schemeClr val="accent3">
                    <a:lumMod val="50000"/>
                  </a:schemeClr>
                </a:solidFill>
                <a:latin typeface="Times New Roman" panose="02020603050405020304" pitchFamily="18" charset="0"/>
                <a:cs typeface="Times New Roman" panose="02020603050405020304" pitchFamily="18" charset="0"/>
              </a:rPr>
              <a:t>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cunoșteau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deja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mândria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noastră</a:t>
            </a:r>
            <a:r>
              <a:rPr lang="en-US" sz="2000" dirty="0">
                <a:solidFill>
                  <a:schemeClr val="accent3">
                    <a:lumMod val="50000"/>
                  </a:schemeClr>
                </a:solidFill>
                <a:latin typeface="Times New Roman" panose="02020603050405020304" pitchFamily="18" charset="0"/>
                <a:cs typeface="Times New Roman" panose="02020603050405020304" pitchFamily="18" charset="0"/>
              </a:rPr>
              <a:t> ca mod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Poate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p</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ărem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lipsit</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modestie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aceste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două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concursuri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organizate</a:t>
            </a:r>
            <a:r>
              <a:rPr lang="en-US" sz="2000" dirty="0">
                <a:solidFill>
                  <a:schemeClr val="accent3">
                    <a:lumMod val="50000"/>
                  </a:schemeClr>
                </a:solidFill>
                <a:latin typeface="Times New Roman" panose="02020603050405020304" pitchFamily="18" charset="0"/>
                <a:cs typeface="Times New Roman" panose="02020603050405020304" pitchFamily="18" charset="0"/>
              </a:rPr>
              <a:t> cu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suflet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educatoarele din grădinița noastră</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a:t>
            </a:r>
            <a:endParaRPr lang="ro-RO"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S-a vizitat unitatea noastră, Grădinița cu Program Prelungit Nr. 2 Reghin, dar și Grădinița cu Program Normal Nr. 2 Reghin, parteneră în acest proiect.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r>
            <a:br>
              <a:rPr lang="en-US" sz="2000" dirty="0" smtClean="0">
                <a:solidFill>
                  <a:schemeClr val="accent3">
                    <a:lumMod val="50000"/>
                  </a:schemeClr>
                </a:solidFill>
                <a:latin typeface="Times New Roman" panose="02020603050405020304" pitchFamily="18" charset="0"/>
                <a:cs typeface="Times New Roman" panose="02020603050405020304" pitchFamily="18" charset="0"/>
              </a:rPr>
            </a:b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r>
            <a:br>
              <a:rPr lang="en-US" sz="2000" dirty="0" smtClean="0">
                <a:solidFill>
                  <a:schemeClr val="accent3">
                    <a:lumMod val="50000"/>
                  </a:schemeClr>
                </a:solidFill>
                <a:latin typeface="Times New Roman" panose="02020603050405020304" pitchFamily="18" charset="0"/>
                <a:cs typeface="Times New Roman" panose="02020603050405020304" pitchFamily="18" charset="0"/>
              </a:rPr>
            </a:br>
            <a:r>
              <a:rPr lang="ro-RO" sz="2400" i="1" dirty="0" smtClean="0">
                <a:solidFill>
                  <a:schemeClr val="tx1"/>
                </a:solidFill>
                <a:latin typeface="+mn-lt"/>
              </a:rPr>
              <a:t> </a:t>
            </a:r>
            <a:endParaRPr lang="ro-RO" sz="2400" noProof="1">
              <a:solidFill>
                <a:schemeClr val="tx1"/>
              </a:solidFill>
              <a:latin typeface="+mn-lt"/>
            </a:endParaRPr>
          </a:p>
        </p:txBody>
      </p:sp>
      <p:pic>
        <p:nvPicPr>
          <p:cNvPr id="5" name="I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8570" y="3645408"/>
            <a:ext cx="5711952" cy="3212592"/>
          </a:xfrm>
          <a:prstGeom prst="rect">
            <a:avLst/>
          </a:prstGeom>
        </p:spPr>
      </p:pic>
      <p:pic>
        <p:nvPicPr>
          <p:cNvPr id="6" name="Imagin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3498" y="3182112"/>
            <a:ext cx="3858768" cy="3675888"/>
          </a:xfrm>
          <a:prstGeom prst="rect">
            <a:avLst/>
          </a:prstGeom>
        </p:spPr>
      </p:pic>
    </p:spTree>
    <p:extLst>
      <p:ext uri="{BB962C8B-B14F-4D97-AF65-F5344CB8AC3E}">
        <p14:creationId xmlns:p14="http://schemas.microsoft.com/office/powerpoint/2010/main" val="1677462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8690" y="0"/>
            <a:ext cx="10611989" cy="958291"/>
          </a:xfrm>
        </p:spPr>
        <p:txBody>
          <a:bodyPr>
            <a:normAutofit fontScale="90000"/>
          </a:bodyPr>
          <a:lstStyle/>
          <a:p>
            <a:pPr algn="ctr"/>
            <a:r>
              <a:rPr lang="en-US" sz="2700" dirty="0">
                <a:solidFill>
                  <a:schemeClr val="tx1"/>
                </a:solidFill>
              </a:rPr>
              <a:t/>
            </a:r>
            <a:br>
              <a:rPr lang="en-US" sz="2700" dirty="0">
                <a:solidFill>
                  <a:schemeClr val="tx1"/>
                </a:solidFill>
              </a:rPr>
            </a:br>
            <a:r>
              <a:rPr lang="ro-RO" sz="2700" dirty="0" smtClean="0">
                <a:solidFill>
                  <a:schemeClr val="tx1"/>
                </a:solidFill>
              </a:rPr>
              <a:t/>
            </a:r>
            <a:br>
              <a:rPr lang="ro-RO" sz="2700" dirty="0" smtClean="0">
                <a:solidFill>
                  <a:schemeClr val="tx1"/>
                </a:solidFill>
              </a:rPr>
            </a:br>
            <a:r>
              <a:rPr lang="ro-RO" sz="2700" dirty="0">
                <a:solidFill>
                  <a:schemeClr val="tx1"/>
                </a:solidFill>
              </a:rPr>
              <a:t/>
            </a:r>
            <a:br>
              <a:rPr lang="ro-RO" sz="2700" dirty="0">
                <a:solidFill>
                  <a:schemeClr val="tx1"/>
                </a:solidFill>
              </a:rPr>
            </a:br>
            <a:r>
              <a:rPr lang="ro-RO" sz="2700" dirty="0" smtClean="0">
                <a:solidFill>
                  <a:schemeClr val="tx1"/>
                </a:solidFill>
              </a:rPr>
              <a:t/>
            </a:r>
            <a:br>
              <a:rPr lang="ro-RO" sz="2700" dirty="0" smtClean="0">
                <a:solidFill>
                  <a:schemeClr val="tx1"/>
                </a:solidFill>
              </a:rPr>
            </a:br>
            <a:r>
              <a:rPr lang="ro-RO" sz="2700" b="1" noProof="1" smtClean="0">
                <a:solidFill>
                  <a:srgbClr val="007A37"/>
                </a:solidFill>
                <a:latin typeface="Times New Roman" pitchFamily="18" charset="0"/>
                <a:cs typeface="Times New Roman" pitchFamily="18" charset="0"/>
              </a:rPr>
              <a:t>ACTIVITĂȚI </a:t>
            </a:r>
            <a:r>
              <a:rPr lang="ro-RO" sz="2700" b="1" noProof="1">
                <a:solidFill>
                  <a:srgbClr val="007A37"/>
                </a:solidFill>
                <a:latin typeface="Times New Roman" pitchFamily="18" charset="0"/>
                <a:cs typeface="Times New Roman" pitchFamily="18" charset="0"/>
              </a:rPr>
              <a:t>DIN SCHIMBUL DE EXPERIENȚĂ</a:t>
            </a:r>
            <a:br>
              <a:rPr lang="ro-RO" sz="2700" b="1" noProof="1">
                <a:solidFill>
                  <a:srgbClr val="007A37"/>
                </a:solidFill>
                <a:latin typeface="Times New Roman" pitchFamily="18" charset="0"/>
                <a:cs typeface="Times New Roman" pitchFamily="18" charset="0"/>
              </a:rPr>
            </a:br>
            <a:r>
              <a:rPr lang="ro-RO" sz="2700" b="1" noProof="1" smtClean="0">
                <a:solidFill>
                  <a:srgbClr val="C00000"/>
                </a:solidFill>
                <a:latin typeface="Times New Roman" pitchFamily="18" charset="0"/>
                <a:cs typeface="Times New Roman" pitchFamily="18" charset="0"/>
              </a:rPr>
              <a:t>1  </a:t>
            </a:r>
            <a:r>
              <a:rPr lang="ro-RO" sz="2700" b="1" noProof="1">
                <a:solidFill>
                  <a:srgbClr val="C00000"/>
                </a:solidFill>
                <a:latin typeface="Times New Roman" pitchFamily="18" charset="0"/>
                <a:cs typeface="Times New Roman" pitchFamily="18" charset="0"/>
              </a:rPr>
              <a:t>februarie 2019</a:t>
            </a:r>
            <a:br>
              <a:rPr lang="ro-RO" sz="2700" b="1" noProof="1">
                <a:solidFill>
                  <a:srgbClr val="C00000"/>
                </a:solidFill>
                <a:latin typeface="Times New Roman" pitchFamily="18" charset="0"/>
                <a:cs typeface="Times New Roman" pitchFamily="18" charset="0"/>
              </a:rPr>
            </a:br>
            <a:r>
              <a:rPr lang="en-US" dirty="0" smtClean="0">
                <a:solidFill>
                  <a:schemeClr val="tx1"/>
                </a:solidFill>
              </a:rPr>
              <a:t/>
            </a:r>
            <a:br>
              <a:rPr lang="en-US" dirty="0" smtClean="0">
                <a:solidFill>
                  <a:schemeClr val="tx1"/>
                </a:solidFill>
              </a:rPr>
            </a:br>
            <a:endParaRPr lang="ro-RO" sz="4400" noProof="1">
              <a:solidFill>
                <a:schemeClr val="tx1"/>
              </a:solidFill>
              <a:latin typeface="+mn-lt"/>
            </a:endParaRPr>
          </a:p>
        </p:txBody>
      </p:sp>
      <p:sp>
        <p:nvSpPr>
          <p:cNvPr id="4" name="Title 1"/>
          <p:cNvSpPr txBox="1">
            <a:spLocks/>
          </p:cNvSpPr>
          <p:nvPr/>
        </p:nvSpPr>
        <p:spPr>
          <a:xfrm>
            <a:off x="1558674" y="1282755"/>
            <a:ext cx="10509447" cy="1828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200" b="1" dirty="0" smtClean="0">
                <a:solidFill>
                  <a:schemeClr val="accent3">
                    <a:lumMod val="50000"/>
                  </a:schemeClr>
                </a:solidFill>
                <a:latin typeface="Times New Roman" pitchFamily="18" charset="0"/>
                <a:cs typeface="Times New Roman" pitchFamily="18" charset="0"/>
              </a:rPr>
              <a:t>Participarea </a:t>
            </a:r>
            <a:r>
              <a:rPr lang="ro-RO" sz="2200" b="1" dirty="0">
                <a:solidFill>
                  <a:schemeClr val="accent3">
                    <a:lumMod val="50000"/>
                  </a:schemeClr>
                </a:solidFill>
                <a:latin typeface="Times New Roman" pitchFamily="18" charset="0"/>
                <a:cs typeface="Times New Roman" pitchFamily="18" charset="0"/>
              </a:rPr>
              <a:t>partenerilor la Festivalul Județean ,,Jocuri din folclorul copiilor</a:t>
            </a:r>
            <a:r>
              <a:rPr lang="en-US" sz="2200" b="1" dirty="0" smtClean="0">
                <a:solidFill>
                  <a:schemeClr val="accent3">
                    <a:lumMod val="50000"/>
                  </a:schemeClr>
                </a:solidFill>
                <a:latin typeface="Times New Roman" pitchFamily="18" charset="0"/>
                <a:cs typeface="Times New Roman" pitchFamily="18" charset="0"/>
              </a:rPr>
              <a:t>”</a:t>
            </a:r>
            <a:r>
              <a:rPr lang="ro-RO" sz="2200" b="1" dirty="0" smtClean="0">
                <a:solidFill>
                  <a:schemeClr val="accent3">
                    <a:lumMod val="50000"/>
                  </a:schemeClr>
                </a:solidFill>
                <a:latin typeface="Times New Roman" pitchFamily="18" charset="0"/>
                <a:cs typeface="Times New Roman" pitchFamily="18" charset="0"/>
              </a:rPr>
              <a:t>, Reghin</a:t>
            </a:r>
            <a:endParaRPr lang="en-US" sz="2200" b="1" dirty="0">
              <a:solidFill>
                <a:schemeClr val="accent3">
                  <a:lumMod val="50000"/>
                </a:schemeClr>
              </a:solidFill>
              <a:latin typeface="Times New Roman" pitchFamily="18" charset="0"/>
              <a:cs typeface="Times New Roman" pitchFamily="18" charset="0"/>
            </a:endParaRPr>
          </a:p>
          <a:p>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Jocuri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folclorul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copiilor</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e</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ste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un festival concurs, care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în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acest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a:solidFill>
                  <a:schemeClr val="accent3">
                    <a:lumMod val="50000"/>
                  </a:schemeClr>
                </a:solidFill>
                <a:latin typeface="Times New Roman" panose="02020603050405020304" pitchFamily="18" charset="0"/>
                <a:cs typeface="Times New Roman" panose="02020603050405020304" pitchFamily="18" charset="0"/>
              </a:rPr>
              <a:t>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ajuns</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 IV-a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ediție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primele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trei</a:t>
            </a:r>
            <a:r>
              <a:rPr lang="en-US" sz="2000" dirty="0">
                <a:solidFill>
                  <a:schemeClr val="accent3">
                    <a:lumMod val="50000"/>
                  </a:schemeClr>
                </a:solidFill>
                <a:latin typeface="Times New Roman" panose="02020603050405020304" pitchFamily="18" charset="0"/>
                <a:cs typeface="Times New Roman" panose="02020603050405020304" pitchFamily="18" charset="0"/>
              </a:rPr>
              <a:t> cu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directă</a:t>
            </a:r>
            <a:r>
              <a:rPr lang="en-US" sz="2000" dirty="0">
                <a:solidFill>
                  <a:schemeClr val="accent3">
                    <a:lumMod val="50000"/>
                  </a:schemeClr>
                </a:solidFill>
                <a:latin typeface="Times New Roman" panose="02020603050405020304" pitchFamily="18" charset="0"/>
                <a:cs typeface="Times New Roman" panose="02020603050405020304" pitchFamily="18" charset="0"/>
              </a:rPr>
              <a:t>, ultima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fiind</a:t>
            </a:r>
            <a:r>
              <a:rPr lang="en-US" sz="2000" dirty="0">
                <a:solidFill>
                  <a:schemeClr val="accent3">
                    <a:lumMod val="50000"/>
                  </a:schemeClr>
                </a:solidFill>
                <a:latin typeface="Times New Roman" panose="02020603050405020304" pitchFamily="18" charset="0"/>
                <a:cs typeface="Times New Roman" panose="02020603050405020304" pitchFamily="18" charset="0"/>
              </a:rPr>
              <a:t> online.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Noi, educatoarele din grădinița noastră,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suntem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mândre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de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acest proiect</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ne-am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dorit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vadă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fetele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grădinițele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partenere</a:t>
            </a:r>
            <a:r>
              <a:rPr lang="en-US" sz="2000" dirty="0">
                <a:solidFill>
                  <a:schemeClr val="accent3">
                    <a:lumMod val="50000"/>
                  </a:schemeClr>
                </a:solidFill>
                <a:latin typeface="Times New Roman" panose="02020603050405020304" pitchFamily="18" charset="0"/>
                <a:cs typeface="Times New Roman" panose="02020603050405020304" pitchFamily="18" charset="0"/>
              </a:rPr>
              <a:t>.</a:t>
            </a:r>
            <a:r>
              <a:rPr lang="ro-RO" sz="2400" i="1" dirty="0" smtClean="0">
                <a:solidFill>
                  <a:schemeClr val="accent3">
                    <a:lumMod val="50000"/>
                  </a:schemeClr>
                </a:solidFill>
                <a:latin typeface="+mn-lt"/>
              </a:rPr>
              <a:t> </a:t>
            </a:r>
            <a:endParaRPr lang="ro-RO" sz="2400" noProof="1">
              <a:solidFill>
                <a:schemeClr val="accent3">
                  <a:lumMod val="50000"/>
                </a:schemeClr>
              </a:solidFill>
              <a:latin typeface="+mn-lt"/>
            </a:endParaRPr>
          </a:p>
        </p:txBody>
      </p:sp>
      <p:pic>
        <p:nvPicPr>
          <p:cNvPr id="7" name="Imagin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3397" y="3243868"/>
            <a:ext cx="5291328" cy="3529584"/>
          </a:xfrm>
          <a:prstGeom prst="rect">
            <a:avLst/>
          </a:prstGeom>
        </p:spPr>
      </p:pic>
      <p:pic>
        <p:nvPicPr>
          <p:cNvPr id="5" name="I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243868"/>
            <a:ext cx="6711696" cy="3529584"/>
          </a:xfrm>
          <a:prstGeom prst="rect">
            <a:avLst/>
          </a:prstGeom>
        </p:spPr>
      </p:pic>
    </p:spTree>
    <p:extLst>
      <p:ext uri="{BB962C8B-B14F-4D97-AF65-F5344CB8AC3E}">
        <p14:creationId xmlns:p14="http://schemas.microsoft.com/office/powerpoint/2010/main" val="1624550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514724" y="672662"/>
            <a:ext cx="9997440" cy="546537"/>
          </a:xfrm>
        </p:spPr>
        <p:txBody>
          <a:bodyPr>
            <a:normAutofit fontScale="90000"/>
          </a:bodyPr>
          <a:lstStyle/>
          <a:p>
            <a:pPr algn="ctr"/>
            <a:r>
              <a:rPr lang="ro-RO" sz="4400" b="1" noProof="1" smtClean="0">
                <a:solidFill>
                  <a:srgbClr val="00B050"/>
                </a:solidFill>
              </a:rPr>
              <a:t/>
            </a:r>
            <a:br>
              <a:rPr lang="ro-RO" sz="4400" b="1" noProof="1" smtClean="0">
                <a:solidFill>
                  <a:srgbClr val="00B050"/>
                </a:solidFill>
              </a:rPr>
            </a:br>
            <a:r>
              <a:rPr lang="ro-RO" sz="4400" b="1" noProof="1">
                <a:solidFill>
                  <a:srgbClr val="00B050"/>
                </a:solidFill>
              </a:rPr>
              <a:t/>
            </a:r>
            <a:br>
              <a:rPr lang="ro-RO" sz="4400" b="1" noProof="1">
                <a:solidFill>
                  <a:srgbClr val="00B050"/>
                </a:solidFill>
              </a:rPr>
            </a:br>
            <a:r>
              <a:rPr lang="ro-RO" sz="4400" b="1" noProof="1" smtClean="0">
                <a:solidFill>
                  <a:srgbClr val="00B050"/>
                </a:solidFill>
              </a:rPr>
              <a:t/>
            </a:r>
            <a:br>
              <a:rPr lang="ro-RO" sz="4400" b="1" noProof="1" smtClean="0">
                <a:solidFill>
                  <a:srgbClr val="00B050"/>
                </a:solidFill>
              </a:rPr>
            </a:br>
            <a:r>
              <a:rPr lang="ro-RO" sz="2700" b="1" noProof="1" smtClean="0">
                <a:solidFill>
                  <a:srgbClr val="007A37"/>
                </a:solidFill>
                <a:latin typeface="Times New Roman" pitchFamily="18" charset="0"/>
                <a:cs typeface="Times New Roman" pitchFamily="18" charset="0"/>
              </a:rPr>
              <a:t>ACTIVITATE </a:t>
            </a:r>
            <a:r>
              <a:rPr lang="ro-RO" sz="2700" b="1" noProof="1">
                <a:solidFill>
                  <a:srgbClr val="007A37"/>
                </a:solidFill>
                <a:latin typeface="Times New Roman" pitchFamily="18" charset="0"/>
                <a:cs typeface="Times New Roman" pitchFamily="18" charset="0"/>
              </a:rPr>
              <a:t>DIN SCHIMBUL DE EXPERIENȚĂ</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ro-RO" sz="2700" b="1" noProof="1">
                <a:solidFill>
                  <a:srgbClr val="C00000"/>
                </a:solidFill>
                <a:latin typeface="Times New Roman" pitchFamily="18" charset="0"/>
                <a:cs typeface="Times New Roman" pitchFamily="18" charset="0"/>
              </a:rPr>
              <a:t>2 februarie 2019</a:t>
            </a:r>
            <a:br>
              <a:rPr lang="ro-RO" sz="2700" b="1" noProof="1">
                <a:solidFill>
                  <a:srgbClr val="C00000"/>
                </a:solidFill>
                <a:latin typeface="Times New Roman" pitchFamily="18" charset="0"/>
                <a:cs typeface="Times New Roman" pitchFamily="18" charset="0"/>
              </a:rPr>
            </a:br>
            <a:r>
              <a:rPr lang="en-US" sz="3100" b="1" noProof="1" smtClean="0">
                <a:solidFill>
                  <a:schemeClr val="tx1"/>
                </a:solidFill>
                <a:latin typeface="Times New Roman" pitchFamily="18" charset="0"/>
                <a:cs typeface="Times New Roman" pitchFamily="18" charset="0"/>
              </a:rPr>
              <a:t/>
            </a:r>
            <a:br>
              <a:rPr lang="en-US" sz="3100" b="1" noProof="1" smtClean="0">
                <a:solidFill>
                  <a:schemeClr val="tx1"/>
                </a:solidFill>
                <a:latin typeface="Times New Roman" pitchFamily="18" charset="0"/>
                <a:cs typeface="Times New Roman" pitchFamily="18" charset="0"/>
              </a:rPr>
            </a:br>
            <a:r>
              <a:rPr lang="en-US" sz="4400" dirty="0">
                <a:solidFill>
                  <a:schemeClr val="tx1"/>
                </a:solidFill>
              </a:rPr>
              <a:t/>
            </a:r>
            <a:br>
              <a:rPr lang="en-US" sz="4400" dirty="0">
                <a:solidFill>
                  <a:schemeClr val="tx1"/>
                </a:solidFill>
              </a:rPr>
            </a:br>
            <a:r>
              <a:rPr lang="en-US" sz="3100" dirty="0" smtClean="0">
                <a:solidFill>
                  <a:schemeClr val="tx1"/>
                </a:solidFill>
                <a:latin typeface="Times New Roman" pitchFamily="18" charset="0"/>
                <a:cs typeface="Times New Roman" pitchFamily="18" charset="0"/>
              </a:rPr>
              <a:t/>
            </a:r>
            <a:br>
              <a:rPr lang="en-US" sz="3100" dirty="0" smtClean="0">
                <a:solidFill>
                  <a:schemeClr val="tx1"/>
                </a:solidFill>
                <a:latin typeface="Times New Roman" pitchFamily="18" charset="0"/>
                <a:cs typeface="Times New Roman" pitchFamily="18" charset="0"/>
              </a:rPr>
            </a:br>
            <a:endParaRPr lang="ro-RO" sz="3100" noProof="1">
              <a:solidFill>
                <a:schemeClr val="tx1"/>
              </a:solidFill>
              <a:latin typeface="Times New Roman" pitchFamily="18" charset="0"/>
              <a:cs typeface="Times New Roman" pitchFamily="18" charset="0"/>
            </a:endParaRPr>
          </a:p>
        </p:txBody>
      </p:sp>
      <p:sp>
        <p:nvSpPr>
          <p:cNvPr id="6" name="Title 1"/>
          <p:cNvSpPr txBox="1">
            <a:spLocks/>
          </p:cNvSpPr>
          <p:nvPr/>
        </p:nvSpPr>
        <p:spPr>
          <a:xfrm>
            <a:off x="1480223" y="1673977"/>
            <a:ext cx="10390689" cy="427487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000" b="1" dirty="0">
                <a:solidFill>
                  <a:schemeClr val="accent3">
                    <a:lumMod val="50000"/>
                  </a:schemeClr>
                </a:solidFill>
                <a:latin typeface="Times New Roman" pitchFamily="18" charset="0"/>
                <a:cs typeface="Times New Roman" pitchFamily="18" charset="0"/>
              </a:rPr>
              <a:t> </a:t>
            </a:r>
            <a:r>
              <a:rPr lang="ro-RO" sz="2200" b="1" dirty="0" smtClean="0">
                <a:solidFill>
                  <a:schemeClr val="accent3">
                    <a:lumMod val="50000"/>
                  </a:schemeClr>
                </a:solidFill>
                <a:latin typeface="Times New Roman" pitchFamily="18" charset="0"/>
                <a:cs typeface="Times New Roman" pitchFamily="18" charset="0"/>
              </a:rPr>
              <a:t>Participarea </a:t>
            </a:r>
            <a:r>
              <a:rPr lang="ro-RO" sz="2200" b="1" dirty="0">
                <a:solidFill>
                  <a:schemeClr val="accent3">
                    <a:lumMod val="50000"/>
                  </a:schemeClr>
                </a:solidFill>
                <a:latin typeface="Times New Roman" pitchFamily="18" charset="0"/>
                <a:cs typeface="Times New Roman" pitchFamily="18" charset="0"/>
              </a:rPr>
              <a:t>partenerilor și a preșcolarilor reghineni, îndrumați de prof. Alzner Sabina și prof. Boar Daniela, la Balul Însuraților</a:t>
            </a:r>
            <a:r>
              <a:rPr lang="en-US" sz="2200" b="1" dirty="0">
                <a:solidFill>
                  <a:schemeClr val="accent3">
                    <a:lumMod val="50000"/>
                  </a:schemeClr>
                </a:solidFill>
                <a:latin typeface="Times New Roman" pitchFamily="18" charset="0"/>
                <a:cs typeface="Times New Roman" pitchFamily="18" charset="0"/>
              </a:rPr>
              <a:t> – </a:t>
            </a:r>
            <a:r>
              <a:rPr lang="en-US" sz="2200" b="1" dirty="0" err="1">
                <a:solidFill>
                  <a:schemeClr val="accent3">
                    <a:lumMod val="50000"/>
                  </a:schemeClr>
                </a:solidFill>
                <a:latin typeface="Times New Roman" pitchFamily="18" charset="0"/>
                <a:cs typeface="Times New Roman" pitchFamily="18" charset="0"/>
              </a:rPr>
              <a:t>Firmele</a:t>
            </a:r>
            <a:r>
              <a:rPr lang="en-US" sz="2200" b="1" dirty="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Gliga</a:t>
            </a:r>
            <a:r>
              <a:rPr lang="en-US" sz="2200" b="1" dirty="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Reghin</a:t>
            </a:r>
            <a:r>
              <a:rPr lang="ro-RO" sz="2200" b="1" dirty="0">
                <a:solidFill>
                  <a:schemeClr val="accent3">
                    <a:lumMod val="50000"/>
                  </a:schemeClr>
                </a:solidFill>
                <a:latin typeface="Times New Roman" pitchFamily="18" charset="0"/>
                <a:cs typeface="Times New Roman" pitchFamily="18" charset="0"/>
              </a:rPr>
              <a:t> </a:t>
            </a:r>
            <a:endParaRPr lang="en-US" sz="2200" dirty="0" smtClean="0">
              <a:solidFill>
                <a:schemeClr val="tx1"/>
              </a:solidFill>
              <a:latin typeface="Times New Roman" pitchFamily="18" charset="0"/>
              <a:cs typeface="Times New Roman" pitchFamily="18" charset="0"/>
            </a:endParaRPr>
          </a:p>
          <a:p>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Copiii</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noștri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știu</a:t>
            </a:r>
            <a:r>
              <a:rPr lang="en-US" sz="2000" dirty="0">
                <a:solidFill>
                  <a:schemeClr val="accent3">
                    <a:lumMod val="50000"/>
                  </a:schemeClr>
                </a:solidFill>
                <a:latin typeface="Times New Roman" panose="02020603050405020304" pitchFamily="18" charset="0"/>
                <a:cs typeface="Times New Roman" panose="02020603050405020304" pitchFamily="18" charset="0"/>
              </a:rPr>
              <a:t> cum 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îmbraci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joci</a:t>
            </a:r>
            <a:r>
              <a:rPr lang="en-US" sz="2000" dirty="0">
                <a:solidFill>
                  <a:schemeClr val="accent3">
                    <a:lumMod val="50000"/>
                  </a:schemeClr>
                </a:solidFill>
                <a:latin typeface="Times New Roman" panose="02020603050405020304" pitchFamily="18" charset="0"/>
                <a:cs typeface="Times New Roman" panose="02020603050405020304" pitchFamily="18" charset="0"/>
              </a:rPr>
              <a:t> De-a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lungu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Învârtita</a:t>
            </a:r>
            <a:r>
              <a:rPr lang="en-US" sz="2000" dirty="0">
                <a:solidFill>
                  <a:schemeClr val="accent3">
                    <a:lumMod val="50000"/>
                  </a:schemeClr>
                </a:solidFill>
                <a:latin typeface="Times New Roman" panose="02020603050405020304" pitchFamily="18" charset="0"/>
                <a:cs typeface="Times New Roman" panose="02020603050405020304" pitchFamily="18" charset="0"/>
              </a:rPr>
              <a:t>, nu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ieri</a:t>
            </a:r>
            <a:r>
              <a:rPr lang="en-US" sz="2000" dirty="0">
                <a:solidFill>
                  <a:schemeClr val="accent3">
                    <a:lumMod val="50000"/>
                  </a:schemeClr>
                </a:solidFill>
                <a:latin typeface="Times New Roman" panose="02020603050405020304" pitchFamily="18" charset="0"/>
                <a:cs typeface="Times New Roman" panose="02020603050405020304" pitchFamily="18" charset="0"/>
              </a:rPr>
              <a:t> ,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azi</a:t>
            </a:r>
            <a:r>
              <a:rPr lang="en-US" sz="2000" dirty="0">
                <a:solidFill>
                  <a:schemeClr val="accent3">
                    <a:lumMod val="50000"/>
                  </a:schemeClr>
                </a:solidFill>
                <a:latin typeface="Times New Roman" panose="02020603050405020304" pitchFamily="18" charset="0"/>
                <a:cs typeface="Times New Roman" panose="02020603050405020304" pitchFamily="18" charset="0"/>
              </a:rPr>
              <a:t>, ci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ani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buni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deoarece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generațiile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noastre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a:solidFill>
                  <a:schemeClr val="accent3">
                    <a:lumMod val="50000"/>
                  </a:schemeClr>
                </a:solidFill>
                <a:latin typeface="Times New Roman" panose="02020603050405020304" pitchFamily="18" charset="0"/>
                <a:cs typeface="Times New Roman" panose="02020603050405020304" pitchFamily="18" charset="0"/>
              </a:rPr>
              <a:t>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sfârșit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ciclu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ultimul</a:t>
            </a:r>
            <a:r>
              <a:rPr lang="en-US" sz="2000" dirty="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pretrecut</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grădiniță</a:t>
            </a:r>
            <a:r>
              <a:rPr lang="en-US" sz="2000" dirty="0">
                <a:solidFill>
                  <a:schemeClr val="accent3">
                    <a:lumMod val="50000"/>
                  </a:schemeClr>
                </a:solidFill>
                <a:latin typeface="Times New Roman" panose="02020603050405020304" pitchFamily="18" charset="0"/>
                <a:cs typeface="Times New Roman" panose="02020603050405020304" pitchFamily="18" charset="0"/>
              </a:rPr>
              <a:t>, au parte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activitățile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extracurriculare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realizate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Indiferent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vorbim</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despre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serbarea</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Crăciun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serbarea</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sfârșit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școlar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momente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șezătoare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preșcolarii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îmbracă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portul</a:t>
            </a:r>
            <a:r>
              <a:rPr lang="en-US" sz="2000" dirty="0">
                <a:solidFill>
                  <a:schemeClr val="accent3">
                    <a:lumMod val="50000"/>
                  </a:schemeClr>
                </a:solidFill>
                <a:latin typeface="Times New Roman" panose="02020603050405020304" pitchFamily="18" charset="0"/>
                <a:cs typeface="Times New Roman" panose="02020603050405020304" pitchFamily="18" charset="0"/>
              </a:rPr>
              <a:t> popular. </a:t>
            </a:r>
            <a:endParaRPr lang="en-US"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Dar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acel</a:t>
            </a:r>
            <a:r>
              <a:rPr lang="en-US" sz="2000" dirty="0">
                <a:solidFill>
                  <a:schemeClr val="accent3">
                    <a:lumMod val="50000"/>
                  </a:schemeClr>
                </a:solidFill>
                <a:latin typeface="Times New Roman" panose="02020603050405020304" pitchFamily="18" charset="0"/>
                <a:cs typeface="Times New Roman" panose="02020603050405020304" pitchFamily="18" charset="0"/>
              </a:rPr>
              <a:t>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2019, 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fost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fantastici</a:t>
            </a:r>
            <a:r>
              <a:rPr lang="en-US" sz="2000" dirty="0">
                <a:solidFill>
                  <a:schemeClr val="accent3">
                    <a:lumMod val="50000"/>
                  </a:schemeClr>
                </a:solidFill>
                <a:latin typeface="Times New Roman" panose="02020603050405020304" pitchFamily="18" charset="0"/>
                <a:cs typeface="Times New Roman" panose="02020603050405020304" pitchFamily="18" charset="0"/>
              </a:rPr>
              <a:t>. Or fi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reușit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cei</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Țara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Năsăudului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intre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Cartea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Recordurilor</a:t>
            </a:r>
            <a:r>
              <a:rPr lang="ro-RO" sz="2000" dirty="0">
                <a:solidFill>
                  <a:schemeClr val="accent3">
                    <a:lumMod val="50000"/>
                  </a:schemeClr>
                </a:solidFill>
                <a:latin typeface="Times New Roman" panose="02020603050405020304" pitchFamily="18" charset="0"/>
                <a:cs typeface="Times New Roman" panose="02020603050405020304" pitchFamily="18" charset="0"/>
              </a:rPr>
              <a:t> </a:t>
            </a:r>
            <a:r>
              <a:rPr lang="ro-RO" sz="2000" dirty="0" smtClean="0">
                <a:solidFill>
                  <a:schemeClr val="accent3">
                    <a:lumMod val="50000"/>
                  </a:schemeClr>
                </a:solidFill>
                <a:latin typeface="Times New Roman" panose="02020603050405020304" pitchFamily="18" charset="0"/>
                <a:cs typeface="Times New Roman" panose="02020603050405020304" pitchFamily="18" charset="0"/>
              </a:rPr>
              <a:t>cu </a:t>
            </a:r>
            <a:r>
              <a:rPr lang="ro-RO" sz="2000" dirty="0">
                <a:solidFill>
                  <a:schemeClr val="accent3">
                    <a:lumMod val="50000"/>
                  </a:schemeClr>
                </a:solidFill>
                <a:latin typeface="Times New Roman" panose="02020603050405020304" pitchFamily="18" charset="0"/>
                <a:cs typeface="Times New Roman" panose="02020603050405020304" pitchFamily="18" charset="0"/>
              </a:rPr>
              <a:t>cel mai mare număr de oameni îmbrăcați în straie populare și cea mai mare horă sincron</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și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avem</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aici</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Reghin</a:t>
            </a:r>
            <a:r>
              <a:rPr lang="en-US" sz="2000" dirty="0">
                <a:solidFill>
                  <a:schemeClr val="accent3">
                    <a:lumMod val="50000"/>
                  </a:schemeClr>
                </a:solidFill>
                <a:latin typeface="Times New Roman" panose="02020603050405020304" pitchFamily="18" charset="0"/>
                <a:cs typeface="Times New Roman" panose="02020603050405020304" pitchFamily="18" charset="0"/>
              </a:rPr>
              <a:t>, un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eveniment</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amploare</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reunește</a:t>
            </a:r>
            <a:r>
              <a:rPr lang="en-US" sz="2000" dirty="0">
                <a:solidFill>
                  <a:schemeClr val="accent3">
                    <a:lumMod val="50000"/>
                  </a:schemeClr>
                </a:solidFill>
                <a:latin typeface="Times New Roman" panose="02020603050405020304" pitchFamily="18" charset="0"/>
                <a:cs typeface="Times New Roman" panose="02020603050405020304" pitchFamily="18" charset="0"/>
              </a:rPr>
              <a:t> an de an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sute</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participanți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îmbrăcați</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straie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populare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Însuraților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endParaRPr lang="en-US" sz="2000" dirty="0" smtClean="0">
              <a:solidFill>
                <a:schemeClr val="accent3">
                  <a:lumMod val="50000"/>
                </a:schemeClr>
              </a:solidFill>
              <a:latin typeface="Times New Roman" panose="02020603050405020304" pitchFamily="18" charset="0"/>
              <a:cs typeface="Times New Roman" panose="02020603050405020304" pitchFamily="18" charset="0"/>
            </a:endParaRPr>
          </a:p>
          <a:p>
            <a:r>
              <a:rPr lang="ro-RO" sz="2000" dirty="0">
                <a:solidFill>
                  <a:schemeClr val="accent3">
                    <a:lumMod val="50000"/>
                  </a:schemeClr>
                </a:solidFill>
                <a:latin typeface="Times New Roman" panose="02020603050405020304" pitchFamily="18" charset="0"/>
                <a:cs typeface="Times New Roman" panose="02020603050405020304" pitchFamily="18" charset="0"/>
              </a:rPr>
              <a:t>Î</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n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momentul</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care le-am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vorbit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organizatorilor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de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Însuraților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despre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ideea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noastră</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juca</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preșcolarii</a:t>
            </a:r>
            <a:r>
              <a:rPr lang="en-US" sz="2000" dirty="0">
                <a:solidFill>
                  <a:schemeClr val="accent3">
                    <a:lumMod val="50000"/>
                  </a:schemeClr>
                </a:solidFill>
                <a:latin typeface="Times New Roman" panose="02020603050405020304" pitchFamily="18" charset="0"/>
                <a:cs typeface="Times New Roman" panose="02020603050405020304" pitchFamily="18" charset="0"/>
              </a:rPr>
              <a:t> la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lucru</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nemaiîntâlnit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vreodată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în</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cei</a:t>
            </a:r>
            <a:r>
              <a:rPr lang="en-US" sz="2000" dirty="0">
                <a:solidFill>
                  <a:schemeClr val="accent3">
                    <a:lumMod val="50000"/>
                  </a:schemeClr>
                </a:solidFill>
                <a:latin typeface="Times New Roman" panose="02020603050405020304" pitchFamily="18" charset="0"/>
                <a:cs typeface="Times New Roman" panose="02020603050405020304" pitchFamily="18" charset="0"/>
              </a:rPr>
              <a:t> 14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ani</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când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e</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ste</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balul</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iar</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colegele</a:t>
            </a:r>
            <a:r>
              <a:rPr lang="en-US" sz="2000" dirty="0">
                <a:solidFill>
                  <a:schemeClr val="accent3">
                    <a:lumMod val="50000"/>
                  </a:schemeClr>
                </a:solidFill>
                <a:latin typeface="Times New Roman" panose="02020603050405020304" pitchFamily="18" charset="0"/>
                <a:cs typeface="Times New Roman" panose="02020603050405020304" pitchFamily="18" charset="0"/>
              </a:rPr>
              <a:t> din Bistrița-</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Năsăud</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fie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printre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participanți</a:t>
            </a:r>
            <a:r>
              <a:rPr lang="en-US" sz="2000" dirty="0">
                <a:solidFill>
                  <a:schemeClr val="accent3">
                    <a:lumMod val="50000"/>
                  </a:schemeClr>
                </a:solidFill>
                <a:latin typeface="Times New Roman" panose="02020603050405020304" pitchFamily="18" charset="0"/>
                <a:cs typeface="Times New Roman" panose="02020603050405020304" pitchFamily="18" charset="0"/>
              </a:rPr>
              <a:t>, nu a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fost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nevoie</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să</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smtClean="0">
                <a:solidFill>
                  <a:schemeClr val="accent3">
                    <a:lumMod val="50000"/>
                  </a:schemeClr>
                </a:solidFill>
                <a:latin typeface="Times New Roman" panose="02020603050405020304" pitchFamily="18" charset="0"/>
                <a:cs typeface="Times New Roman" panose="02020603050405020304" pitchFamily="18" charset="0"/>
              </a:rPr>
              <a:t>duc</a:t>
            </a:r>
            <a:r>
              <a:rPr lang="ro-RO" sz="2000" dirty="0" err="1" smtClean="0">
                <a:solidFill>
                  <a:schemeClr val="accent3">
                    <a:lumMod val="50000"/>
                  </a:schemeClr>
                </a:solidFill>
                <a:latin typeface="Times New Roman" panose="02020603050405020304" pitchFamily="18" charset="0"/>
                <a:cs typeface="Times New Roman" panose="02020603050405020304" pitchFamily="18" charset="0"/>
              </a:rPr>
              <a:t>em</a:t>
            </a:r>
            <a:r>
              <a:rPr lang="en-US" sz="2000"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muncă</a:t>
            </a:r>
            <a:r>
              <a:rPr lang="en-US" sz="2000" dirty="0">
                <a:solidFill>
                  <a:schemeClr val="accent3">
                    <a:lumMod val="50000"/>
                  </a:schemeClr>
                </a:solidFill>
                <a:latin typeface="Times New Roman" panose="02020603050405020304" pitchFamily="18" charset="0"/>
                <a:cs typeface="Times New Roman" panose="02020603050405020304" pitchFamily="18" charset="0"/>
              </a:rPr>
              <a:t> de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convingere</a:t>
            </a:r>
            <a:r>
              <a:rPr lang="en-US" sz="2000" dirty="0">
                <a:solidFill>
                  <a:schemeClr val="accent3">
                    <a:lumMod val="50000"/>
                  </a:schemeClr>
                </a:solidFill>
                <a:latin typeface="Times New Roman" panose="02020603050405020304" pitchFamily="18" charset="0"/>
                <a:cs typeface="Times New Roman" panose="02020603050405020304" pitchFamily="18" charset="0"/>
              </a:rPr>
              <a:t>, au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acceptat</a:t>
            </a:r>
            <a:r>
              <a:rPr lang="en-US" sz="2000" dirty="0">
                <a:solidFill>
                  <a:schemeClr val="accent3">
                    <a:lumMod val="50000"/>
                  </a:schemeClr>
                </a:solidFill>
                <a:latin typeface="Times New Roman" panose="02020603050405020304" pitchFamily="18" charset="0"/>
                <a:cs typeface="Times New Roman" panose="02020603050405020304" pitchFamily="18" charset="0"/>
              </a:rPr>
              <a:t> </a:t>
            </a:r>
            <a:r>
              <a:rPr lang="en-US" sz="2000" dirty="0" err="1">
                <a:solidFill>
                  <a:schemeClr val="accent3">
                    <a:lumMod val="50000"/>
                  </a:schemeClr>
                </a:solidFill>
                <a:latin typeface="Times New Roman" panose="02020603050405020304" pitchFamily="18" charset="0"/>
                <a:cs typeface="Times New Roman" panose="02020603050405020304" pitchFamily="18" charset="0"/>
              </a:rPr>
              <a:t>pe</a:t>
            </a:r>
            <a:r>
              <a:rPr lang="en-US" sz="2000" dirty="0">
                <a:solidFill>
                  <a:schemeClr val="accent3">
                    <a:lumMod val="50000"/>
                  </a:schemeClr>
                </a:solidFill>
                <a:latin typeface="Times New Roman" panose="02020603050405020304" pitchFamily="18" charset="0"/>
                <a:cs typeface="Times New Roman" panose="02020603050405020304" pitchFamily="18" charset="0"/>
              </a:rPr>
              <a:t> loc. </a:t>
            </a:r>
            <a:endParaRPr lang="ro-RO" sz="2400" noProof="1">
              <a:solidFill>
                <a:srgbClr val="FF0000"/>
              </a:solidFill>
              <a:latin typeface="+mn-lt"/>
            </a:endParaRPr>
          </a:p>
        </p:txBody>
      </p:sp>
    </p:spTree>
    <p:extLst>
      <p:ext uri="{BB962C8B-B14F-4D97-AF65-F5344CB8AC3E}">
        <p14:creationId xmlns:p14="http://schemas.microsoft.com/office/powerpoint/2010/main" val="3236528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1422939" y="315311"/>
            <a:ext cx="9997440" cy="784436"/>
          </a:xfrm>
        </p:spPr>
        <p:txBody>
          <a:bodyPr>
            <a:normAutofit fontScale="90000"/>
          </a:bodyPr>
          <a:lstStyle/>
          <a:p>
            <a:pPr algn="ctr"/>
            <a:r>
              <a:rPr lang="ro-RO" sz="4400" b="1" noProof="1" smtClean="0">
                <a:solidFill>
                  <a:srgbClr val="00B050"/>
                </a:solidFill>
              </a:rPr>
              <a:t/>
            </a:r>
            <a:br>
              <a:rPr lang="ro-RO" sz="4400" b="1" noProof="1" smtClean="0">
                <a:solidFill>
                  <a:srgbClr val="00B050"/>
                </a:solidFill>
              </a:rPr>
            </a:br>
            <a:r>
              <a:rPr lang="ro-RO" sz="4400" b="1" noProof="1">
                <a:solidFill>
                  <a:srgbClr val="00B050"/>
                </a:solidFill>
              </a:rPr>
              <a:t/>
            </a:r>
            <a:br>
              <a:rPr lang="ro-RO" sz="4400" b="1" noProof="1">
                <a:solidFill>
                  <a:srgbClr val="00B050"/>
                </a:solidFill>
              </a:rPr>
            </a:br>
            <a:r>
              <a:rPr lang="ro-RO" sz="4400" b="1" noProof="1" smtClean="0">
                <a:solidFill>
                  <a:srgbClr val="00B050"/>
                </a:solidFill>
              </a:rPr>
              <a:t/>
            </a:r>
            <a:br>
              <a:rPr lang="ro-RO" sz="4400" b="1" noProof="1" smtClean="0">
                <a:solidFill>
                  <a:srgbClr val="00B050"/>
                </a:solidFill>
              </a:rPr>
            </a:br>
            <a:r>
              <a:rPr lang="ro-RO" sz="2700" b="1" noProof="1" smtClean="0">
                <a:solidFill>
                  <a:srgbClr val="007A37"/>
                </a:solidFill>
                <a:latin typeface="Times New Roman" pitchFamily="18" charset="0"/>
                <a:cs typeface="Times New Roman" pitchFamily="18" charset="0"/>
              </a:rPr>
              <a:t>ACTIVITATE </a:t>
            </a:r>
            <a:r>
              <a:rPr lang="ro-RO" sz="2700" b="1" noProof="1">
                <a:solidFill>
                  <a:srgbClr val="007A37"/>
                </a:solidFill>
                <a:latin typeface="Times New Roman" pitchFamily="18" charset="0"/>
                <a:cs typeface="Times New Roman" pitchFamily="18" charset="0"/>
              </a:rPr>
              <a:t>DIN SCHIMBUL DE EXPERIENȚĂ</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ro-RO" sz="2700" b="1" noProof="1">
                <a:solidFill>
                  <a:srgbClr val="C00000"/>
                </a:solidFill>
                <a:latin typeface="Times New Roman" pitchFamily="18" charset="0"/>
                <a:cs typeface="Times New Roman" pitchFamily="18" charset="0"/>
              </a:rPr>
              <a:t>2 februarie 2019</a:t>
            </a:r>
            <a:r>
              <a:rPr lang="ro-RO" sz="2700" b="1" noProof="1">
                <a:solidFill>
                  <a:schemeClr val="tx1"/>
                </a:solidFill>
                <a:latin typeface="Times New Roman" pitchFamily="18" charset="0"/>
                <a:cs typeface="Times New Roman" pitchFamily="18" charset="0"/>
              </a:rPr>
              <a:t/>
            </a:r>
            <a:br>
              <a:rPr lang="ro-RO" sz="2700" b="1" noProof="1">
                <a:solidFill>
                  <a:schemeClr val="tx1"/>
                </a:solidFill>
                <a:latin typeface="Times New Roman" pitchFamily="18" charset="0"/>
                <a:cs typeface="Times New Roman" pitchFamily="18" charset="0"/>
              </a:rPr>
            </a:br>
            <a:r>
              <a:rPr lang="en-US" sz="3100" b="1" noProof="1" smtClean="0">
                <a:solidFill>
                  <a:schemeClr val="tx1"/>
                </a:solidFill>
                <a:latin typeface="Times New Roman" pitchFamily="18" charset="0"/>
                <a:cs typeface="Times New Roman" pitchFamily="18" charset="0"/>
              </a:rPr>
              <a:t/>
            </a:r>
            <a:br>
              <a:rPr lang="en-US" sz="3100" b="1" noProof="1" smtClean="0">
                <a:solidFill>
                  <a:schemeClr val="tx1"/>
                </a:solidFill>
                <a:latin typeface="Times New Roman" pitchFamily="18" charset="0"/>
                <a:cs typeface="Times New Roman" pitchFamily="18" charset="0"/>
              </a:rPr>
            </a:br>
            <a:r>
              <a:rPr lang="en-US" sz="4400" dirty="0">
                <a:solidFill>
                  <a:schemeClr val="tx1"/>
                </a:solidFill>
              </a:rPr>
              <a:t/>
            </a:r>
            <a:br>
              <a:rPr lang="en-US" sz="4400" dirty="0">
                <a:solidFill>
                  <a:schemeClr val="tx1"/>
                </a:solidFill>
              </a:rPr>
            </a:br>
            <a:r>
              <a:rPr lang="en-US" sz="3100" dirty="0" smtClean="0">
                <a:solidFill>
                  <a:schemeClr val="tx1"/>
                </a:solidFill>
                <a:latin typeface="Times New Roman" pitchFamily="18" charset="0"/>
                <a:cs typeface="Times New Roman" pitchFamily="18" charset="0"/>
              </a:rPr>
              <a:t/>
            </a:r>
            <a:br>
              <a:rPr lang="en-US" sz="3100" dirty="0" smtClean="0">
                <a:solidFill>
                  <a:schemeClr val="tx1"/>
                </a:solidFill>
                <a:latin typeface="Times New Roman" pitchFamily="18" charset="0"/>
                <a:cs typeface="Times New Roman" pitchFamily="18" charset="0"/>
              </a:rPr>
            </a:br>
            <a:endParaRPr lang="ro-RO" sz="3100" noProof="1">
              <a:solidFill>
                <a:schemeClr val="tx1"/>
              </a:solidFill>
              <a:latin typeface="Times New Roman" pitchFamily="18" charset="0"/>
              <a:cs typeface="Times New Roman" pitchFamily="18" charset="0"/>
            </a:endParaRPr>
          </a:p>
        </p:txBody>
      </p:sp>
      <p:sp>
        <p:nvSpPr>
          <p:cNvPr id="6" name="Title 1"/>
          <p:cNvSpPr txBox="1">
            <a:spLocks/>
          </p:cNvSpPr>
          <p:nvPr/>
        </p:nvSpPr>
        <p:spPr>
          <a:xfrm>
            <a:off x="1422939" y="1390198"/>
            <a:ext cx="10769061" cy="1828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400" dirty="0" smtClean="0">
                <a:solidFill>
                  <a:schemeClr val="tx1"/>
                </a:solidFill>
              </a:rPr>
              <a:t> </a:t>
            </a:r>
            <a:r>
              <a:rPr lang="ro-RO" sz="2200" b="1" dirty="0">
                <a:solidFill>
                  <a:schemeClr val="accent3">
                    <a:lumMod val="50000"/>
                  </a:schemeClr>
                </a:solidFill>
                <a:latin typeface="Times New Roman" pitchFamily="18" charset="0"/>
                <a:cs typeface="Times New Roman" pitchFamily="18" charset="0"/>
              </a:rPr>
              <a:t>Participarea partenerilor și a preșcolarilor reghineni, îndrumați de prof. Alzner Sabina și prof. Boar Daniela, la Balul </a:t>
            </a:r>
            <a:r>
              <a:rPr lang="ro-RO" sz="2200" b="1" dirty="0" smtClean="0">
                <a:solidFill>
                  <a:schemeClr val="accent3">
                    <a:lumMod val="50000"/>
                  </a:schemeClr>
                </a:solidFill>
                <a:latin typeface="Times New Roman" pitchFamily="18" charset="0"/>
                <a:cs typeface="Times New Roman" pitchFamily="18" charset="0"/>
              </a:rPr>
              <a:t>Însuraților</a:t>
            </a:r>
            <a:r>
              <a:rPr lang="en-US" sz="2200" b="1" dirty="0" smtClean="0">
                <a:solidFill>
                  <a:schemeClr val="accent3">
                    <a:lumMod val="50000"/>
                  </a:schemeClr>
                </a:solidFill>
                <a:latin typeface="Times New Roman" pitchFamily="18" charset="0"/>
                <a:cs typeface="Times New Roman" pitchFamily="18" charset="0"/>
              </a:rPr>
              <a:t> – </a:t>
            </a:r>
            <a:r>
              <a:rPr lang="en-US" sz="2200" b="1" dirty="0" err="1" smtClean="0">
                <a:solidFill>
                  <a:schemeClr val="accent3">
                    <a:lumMod val="50000"/>
                  </a:schemeClr>
                </a:solidFill>
                <a:latin typeface="Times New Roman" pitchFamily="18" charset="0"/>
                <a:cs typeface="Times New Roman" pitchFamily="18" charset="0"/>
              </a:rPr>
              <a:t>Firmele</a:t>
            </a:r>
            <a:r>
              <a:rPr lang="en-US" sz="2200" b="1" dirty="0" smtClean="0">
                <a:solidFill>
                  <a:schemeClr val="accent3">
                    <a:lumMod val="50000"/>
                  </a:schemeClr>
                </a:solidFill>
                <a:latin typeface="Times New Roman" pitchFamily="18" charset="0"/>
                <a:cs typeface="Times New Roman" pitchFamily="18" charset="0"/>
              </a:rPr>
              <a:t> </a:t>
            </a:r>
            <a:r>
              <a:rPr lang="en-US" sz="2200" b="1" dirty="0" err="1">
                <a:solidFill>
                  <a:schemeClr val="accent3">
                    <a:lumMod val="50000"/>
                  </a:schemeClr>
                </a:solidFill>
                <a:latin typeface="Times New Roman" pitchFamily="18" charset="0"/>
                <a:cs typeface="Times New Roman" pitchFamily="18" charset="0"/>
              </a:rPr>
              <a:t>G</a:t>
            </a:r>
            <a:r>
              <a:rPr lang="en-US" sz="2200" b="1" dirty="0" err="1" smtClean="0">
                <a:solidFill>
                  <a:schemeClr val="accent3">
                    <a:lumMod val="50000"/>
                  </a:schemeClr>
                </a:solidFill>
                <a:latin typeface="Times New Roman" pitchFamily="18" charset="0"/>
                <a:cs typeface="Times New Roman" pitchFamily="18" charset="0"/>
              </a:rPr>
              <a:t>liga</a:t>
            </a:r>
            <a:r>
              <a:rPr lang="en-US" sz="2200" b="1" dirty="0" smtClean="0">
                <a:solidFill>
                  <a:schemeClr val="accent3">
                    <a:lumMod val="50000"/>
                  </a:schemeClr>
                </a:solidFill>
                <a:latin typeface="Times New Roman" pitchFamily="18" charset="0"/>
                <a:cs typeface="Times New Roman" pitchFamily="18" charset="0"/>
              </a:rPr>
              <a:t>, </a:t>
            </a:r>
            <a:r>
              <a:rPr lang="en-US" sz="2200" b="1" dirty="0" err="1" smtClean="0">
                <a:solidFill>
                  <a:schemeClr val="accent3">
                    <a:lumMod val="50000"/>
                  </a:schemeClr>
                </a:solidFill>
                <a:latin typeface="Times New Roman" pitchFamily="18" charset="0"/>
                <a:cs typeface="Times New Roman" pitchFamily="18" charset="0"/>
              </a:rPr>
              <a:t>Reghin</a:t>
            </a:r>
            <a:r>
              <a:rPr lang="ro-RO" sz="2200" b="1" dirty="0" smtClean="0">
                <a:solidFill>
                  <a:schemeClr val="accent3">
                    <a:lumMod val="50000"/>
                  </a:schemeClr>
                </a:solidFill>
                <a:latin typeface="Times New Roman" pitchFamily="18" charset="0"/>
                <a:cs typeface="Times New Roman" pitchFamily="18" charset="0"/>
              </a:rPr>
              <a:t> </a:t>
            </a:r>
            <a:endParaRPr lang="en-US" sz="2200" b="1" dirty="0" smtClean="0">
              <a:solidFill>
                <a:schemeClr val="accent3">
                  <a:lumMod val="50000"/>
                </a:schemeClr>
              </a:solidFill>
              <a:latin typeface="Times New Roman" pitchFamily="18" charset="0"/>
              <a:cs typeface="Times New Roman" pitchFamily="18" charset="0"/>
            </a:endParaRPr>
          </a:p>
        </p:txBody>
      </p:sp>
      <p:pic>
        <p:nvPicPr>
          <p:cNvPr id="2" name="I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7782" y="2719328"/>
            <a:ext cx="5904218" cy="3455912"/>
          </a:xfrm>
          <a:prstGeom prst="rect">
            <a:avLst/>
          </a:prstGeom>
        </p:spPr>
      </p:pic>
      <p:pic>
        <p:nvPicPr>
          <p:cNvPr id="4" name="I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18808"/>
            <a:ext cx="6144768" cy="3456432"/>
          </a:xfrm>
          <a:prstGeom prst="rect">
            <a:avLst/>
          </a:prstGeom>
        </p:spPr>
      </p:pic>
    </p:spTree>
    <p:extLst>
      <p:ext uri="{BB962C8B-B14F-4D97-AF65-F5344CB8AC3E}">
        <p14:creationId xmlns:p14="http://schemas.microsoft.com/office/powerpoint/2010/main" val="3871140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2994" y="5023944"/>
            <a:ext cx="7935669" cy="851339"/>
          </a:xfrm>
        </p:spPr>
        <p:txBody>
          <a:bodyPr>
            <a:normAutofit/>
          </a:bodyPr>
          <a:lstStyle/>
          <a:p>
            <a:pPr algn="ctr"/>
            <a:r>
              <a:rPr lang="ro-RO" sz="2400" b="1" noProof="1" smtClean="0">
                <a:solidFill>
                  <a:srgbClr val="007A37"/>
                </a:solidFill>
                <a:latin typeface="Times New Roman" pitchFamily="18" charset="0"/>
                <a:cs typeface="Times New Roman" pitchFamily="18" charset="0"/>
              </a:rPr>
              <a:t>VĂ MULȚUMIM!</a:t>
            </a:r>
            <a:endParaRPr lang="en-US" sz="2400" dirty="0">
              <a:solidFill>
                <a:srgbClr val="007A37"/>
              </a:solidFill>
            </a:endParaRPr>
          </a:p>
        </p:txBody>
      </p:sp>
      <p:sp>
        <p:nvSpPr>
          <p:cNvPr id="3" name="Title 1"/>
          <p:cNvSpPr txBox="1">
            <a:spLocks/>
          </p:cNvSpPr>
          <p:nvPr/>
        </p:nvSpPr>
        <p:spPr>
          <a:xfrm>
            <a:off x="1480223" y="1673977"/>
            <a:ext cx="10390689" cy="427487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dirty="0" smtClean="0">
                <a:solidFill>
                  <a:schemeClr val="tx1"/>
                </a:solidFill>
              </a:rPr>
              <a:t>●</a:t>
            </a:r>
            <a:r>
              <a:rPr lang="ro-RO" sz="2000" b="1" dirty="0">
                <a:solidFill>
                  <a:schemeClr val="accent3">
                    <a:lumMod val="50000"/>
                  </a:schemeClr>
                </a:solidFill>
                <a:latin typeface="Times New Roman" pitchFamily="18" charset="0"/>
                <a:cs typeface="Times New Roman" pitchFamily="18" charset="0"/>
              </a:rPr>
              <a:t> </a:t>
            </a:r>
            <a:r>
              <a:rPr lang="ro-RO" sz="2200" b="1" dirty="0">
                <a:solidFill>
                  <a:schemeClr val="accent3">
                    <a:lumMod val="50000"/>
                  </a:schemeClr>
                </a:solidFill>
                <a:latin typeface="Times New Roman" pitchFamily="18" charset="0"/>
                <a:cs typeface="Times New Roman" pitchFamily="18" charset="0"/>
              </a:rPr>
              <a:t>În mai 2019, am fost invitate la Maieru și Sângeorz-Băi pentru a participa la activitățile pregătite în grădinițele de acolo, și nu </a:t>
            </a:r>
            <a:r>
              <a:rPr lang="ro-RO" sz="2200" b="1" dirty="0" smtClean="0">
                <a:solidFill>
                  <a:schemeClr val="accent3">
                    <a:lumMod val="50000"/>
                  </a:schemeClr>
                </a:solidFill>
                <a:latin typeface="Times New Roman" pitchFamily="18" charset="0"/>
                <a:cs typeface="Times New Roman" pitchFamily="18" charset="0"/>
              </a:rPr>
              <a:t>numai!</a:t>
            </a:r>
          </a:p>
          <a:p>
            <a:r>
              <a:rPr lang="ro-RO" sz="2200" b="1" noProof="1" smtClean="0">
                <a:solidFill>
                  <a:schemeClr val="accent3">
                    <a:lumMod val="50000"/>
                  </a:schemeClr>
                </a:solidFill>
                <a:latin typeface="Times New Roman" pitchFamily="18" charset="0"/>
                <a:cs typeface="Times New Roman" pitchFamily="18" charset="0"/>
              </a:rPr>
              <a:t>Aspecte din cadrul acelei întâlniri veți găsi în materialul prezentat de colegele noastre din grădiniță.</a:t>
            </a:r>
            <a:endParaRPr lang="ro-RO" sz="2400" noProof="1">
              <a:solidFill>
                <a:srgbClr val="FF0000"/>
              </a:solidFill>
              <a:latin typeface="+mn-lt"/>
            </a:endParaRPr>
          </a:p>
        </p:txBody>
      </p:sp>
    </p:spTree>
    <p:extLst>
      <p:ext uri="{BB962C8B-B14F-4D97-AF65-F5344CB8AC3E}">
        <p14:creationId xmlns:p14="http://schemas.microsoft.com/office/powerpoint/2010/main" val="3132086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1187</TotalTime>
  <Words>535</Words>
  <Application>Microsoft Office PowerPoint</Application>
  <PresentationFormat>Custom</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        CERCUL PEDAGOGIC NR. 2 AL EDUCATOARELOR DIN ZONA REGHIN  ,,PARTENERIAT PENTRU EDUCAȚIE - SCHIMB DE BUNE PRACTICI INTERJUDEȚEAN”  ORGANIZATOR:  GRĂDINIȚA CU PROGRAM  PRELUNGIT NR. 2 REGHIN</vt:lpstr>
      <vt:lpstr>    SCHIMB DE EXPERIENȚĂ INTERJUDEȚEAN  ,,Tradiții populare la sat și la oraș”  PARTENERI: ● Liceul Tehnologic „Liviu Rebreanu” Maieru  – Structura Grădiniţa cu Program Normal Nr. 1, Structura Grădiniţa cu Program Normal Nr. 2, Structura Grădiniţa cu Program Normal Nr. 3 Maieru, jud. Bistriţa-Năsăud ● Grădiniţa cu Program Prelungit Sângeorz-Băi  - Structura Grădiniţa cu Program Normal Nr. 1 Sângeorz-Băi,  jud. Bistriţa-Năsăud ● Grădinița cu Program Prelungit Nr. 4 Reghin  - Structura Grădiniţa cu Program Prelungit Nr. 2 Reghin,  jud. Mureș   anul școlar 2018-2019    </vt:lpstr>
      <vt:lpstr>       Primul an a fost anul tradițiilor. Era prin 2018, când sărbătoream Centenarul Marii Uniri. Toată lumea vorbea despre acest an ca fiind un an istoric pentru toți românii, iar noi am vrut să marcăm propria noastră pagină în cartea educației prin primul nostru schimb de experiență „Tradiții populare la sat și la oraș”.   Vorbim aici despre județul Bistrița-Năsăud, un colț de țară în care indiferent de zona județului la care te referi, e imposibil să nu găsești ceva specific, și vorbim despre județul Mureș, multietnic, multicultural, care are tradiții prețioase.   Și am reușit. Am reușit să realizăm o serie de activități prin care să îi aducem mai aproape pe preșcolari de tot ceea ce înseamnă tradiții. Fiecare dintre parteneri a gândit și a realizat propriile activități stabilite de comun acord în cadrul calendarului comun de activități al proiectului. Apoi, cu ocazia întâlnirilor noastre, urma să schimbăm ideile și exemplele de bune practici.         </vt:lpstr>
      <vt:lpstr>PowerPoint Presentation</vt:lpstr>
      <vt:lpstr>    ACTIVITĂȚI DIN SCHIMBUL DE EXPERIENȚĂ 1  februarie 2019  </vt:lpstr>
      <vt:lpstr>    ACTIVITĂȚI DIN SCHIMBUL DE EXPERIENȚĂ 1  februarie 2019  </vt:lpstr>
      <vt:lpstr>   ACTIVITATE DIN SCHIMBUL DE EXPERIENȚĂ 2 februarie 2019    </vt:lpstr>
      <vt:lpstr>   ACTIVITATE DIN SCHIMBUL DE EXPERIENȚĂ 2 februarie 2019    </vt:lpstr>
      <vt:lpstr>VĂ MULȚUMIM!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Sabina</dc:creator>
  <cp:lastModifiedBy>Lenovo</cp:lastModifiedBy>
  <cp:revision>123</cp:revision>
  <dcterms:created xsi:type="dcterms:W3CDTF">2014-09-12T02:18:09Z</dcterms:created>
  <dcterms:modified xsi:type="dcterms:W3CDTF">2023-08-31T08:23:06Z</dcterms:modified>
</cp:coreProperties>
</file>